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1"/>
  </p:notesMasterIdLst>
  <p:sldIdLst>
    <p:sldId id="1607" r:id="rId2"/>
    <p:sldId id="1888" r:id="rId3"/>
    <p:sldId id="1895" r:id="rId4"/>
    <p:sldId id="1889" r:id="rId5"/>
    <p:sldId id="1890" r:id="rId6"/>
    <p:sldId id="1896" r:id="rId7"/>
    <p:sldId id="1891" r:id="rId8"/>
    <p:sldId id="1897" r:id="rId9"/>
    <p:sldId id="1898" r:id="rId10"/>
    <p:sldId id="1892" r:id="rId11"/>
    <p:sldId id="1899" r:id="rId12"/>
    <p:sldId id="1893" r:id="rId13"/>
    <p:sldId id="1900" r:id="rId14"/>
    <p:sldId id="1894" r:id="rId15"/>
    <p:sldId id="1901" r:id="rId16"/>
    <p:sldId id="1914" r:id="rId17"/>
    <p:sldId id="1915" r:id="rId18"/>
    <p:sldId id="1916" r:id="rId19"/>
    <p:sldId id="1917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0" d="100"/>
          <a:sy n="90" d="100"/>
        </p:scale>
        <p:origin x="370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A92FDF2-D1F8-4043-A8FD-9EC74AABBE08}" type="datetimeFigureOut">
              <a:rPr lang="en-US" smtClean="0"/>
              <a:t>7/31/2024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E68F214-4E61-43EB-B21A-92509C92AD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13088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defTabSz="482982">
              <a:defRPr/>
            </a:pPr>
            <a:fld id="{B1F037D2-F2CE-476F-87BA-91EFB5910939}" type="slidenum">
              <a:rPr lang="en-US">
                <a:solidFill>
                  <a:prstClr val="black"/>
                </a:solidFill>
                <a:latin typeface="Calibri" panose="020F0502020204030204"/>
              </a:rPr>
              <a:pPr defTabSz="482982">
                <a:defRPr/>
              </a:pPr>
              <a:t>1</a:t>
            </a:fld>
            <a:endParaRPr lang="en-US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783C051-F370-472E-9125-F035EBA91BDD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US"/>
              <a:t>Presentation will be posted online sometime after the Workshop held on 6/5/24</a:t>
            </a:r>
          </a:p>
        </p:txBody>
      </p:sp>
    </p:spTree>
    <p:extLst>
      <p:ext uri="{BB962C8B-B14F-4D97-AF65-F5344CB8AC3E}">
        <p14:creationId xmlns:p14="http://schemas.microsoft.com/office/powerpoint/2010/main" val="18262796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51F3D6-2C4A-4142-AD2E-4AF6DDFA72D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45D170B-4DAA-4EAA-9551-6282B73689C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23" indent="0" algn="ctr">
              <a:buNone/>
              <a:defRPr sz="2000"/>
            </a:lvl2pPr>
            <a:lvl3pPr marL="914446" indent="0" algn="ctr">
              <a:buNone/>
              <a:defRPr sz="1800"/>
            </a:lvl3pPr>
            <a:lvl4pPr marL="1371669" indent="0" algn="ctr">
              <a:buNone/>
              <a:defRPr sz="1600"/>
            </a:lvl4pPr>
            <a:lvl5pPr marL="1828891" indent="0" algn="ctr">
              <a:buNone/>
              <a:defRPr sz="1600"/>
            </a:lvl5pPr>
            <a:lvl6pPr marL="2286114" indent="0" algn="ctr">
              <a:buNone/>
              <a:defRPr sz="1600"/>
            </a:lvl6pPr>
            <a:lvl7pPr marL="2743337" indent="0" algn="ctr">
              <a:buNone/>
              <a:defRPr sz="1600"/>
            </a:lvl7pPr>
            <a:lvl8pPr marL="3200560" indent="0" algn="ctr">
              <a:buNone/>
              <a:defRPr sz="1600"/>
            </a:lvl8pPr>
            <a:lvl9pPr marL="3657783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0DC6007-B241-4408-A53F-98DEEC6141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FD985F-8B08-4B91-A1A4-6B2A1019A697}" type="datetimeFigureOut">
              <a:rPr lang="en-US" smtClean="0"/>
              <a:t>7/31/2024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C881164-4EA6-4835-8A94-811F99EC46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764E7B2-7493-4813-9A50-E762B8BF6D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DB4DA1-2532-48CB-9ABF-C2B33EB4E470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reeform 9">
            <a:extLst>
              <a:ext uri="{FF2B5EF4-FFF2-40B4-BE49-F238E27FC236}">
                <a16:creationId xmlns:a16="http://schemas.microsoft.com/office/drawing/2014/main" id="{5836FDF5-AA96-45B7-9E05-CF24D9F89328}"/>
              </a:ext>
            </a:extLst>
          </p:cNvPr>
          <p:cNvSpPr/>
          <p:nvPr/>
        </p:nvSpPr>
        <p:spPr>
          <a:xfrm>
            <a:off x="11228003" y="6299413"/>
            <a:ext cx="278197" cy="321151"/>
          </a:xfrm>
          <a:custGeom>
            <a:avLst/>
            <a:gdLst/>
            <a:ahLst/>
            <a:cxnLst/>
            <a:rect l="l" t="t" r="r" b="b"/>
            <a:pathLst>
              <a:path w="417296" h="481727">
                <a:moveTo>
                  <a:pt x="0" y="0"/>
                </a:moveTo>
                <a:lnTo>
                  <a:pt x="417296" y="0"/>
                </a:lnTo>
                <a:lnTo>
                  <a:pt x="417296" y="481726"/>
                </a:lnTo>
                <a:lnTo>
                  <a:pt x="0" y="48172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>
            <a:extLst>
              <a:ext uri="{FF2B5EF4-FFF2-40B4-BE49-F238E27FC236}">
                <a16:creationId xmlns:a16="http://schemas.microsoft.com/office/drawing/2014/main" id="{025DF8AA-3CF0-4F27-ADF0-BCDF1E6C5080}"/>
              </a:ext>
            </a:extLst>
          </p:cNvPr>
          <p:cNvSpPr/>
          <p:nvPr/>
        </p:nvSpPr>
        <p:spPr>
          <a:xfrm>
            <a:off x="11578903" y="6330448"/>
            <a:ext cx="270579" cy="259080"/>
          </a:xfrm>
          <a:custGeom>
            <a:avLst/>
            <a:gdLst/>
            <a:ahLst/>
            <a:cxnLst/>
            <a:rect l="l" t="t" r="r" b="b"/>
            <a:pathLst>
              <a:path w="405869" h="388620">
                <a:moveTo>
                  <a:pt x="0" y="0"/>
                </a:moveTo>
                <a:lnTo>
                  <a:pt x="405869" y="0"/>
                </a:lnTo>
                <a:lnTo>
                  <a:pt x="405869" y="388620"/>
                </a:lnTo>
                <a:lnTo>
                  <a:pt x="0" y="38862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</p:spTree>
    <p:extLst>
      <p:ext uri="{BB962C8B-B14F-4D97-AF65-F5344CB8AC3E}">
        <p14:creationId xmlns:p14="http://schemas.microsoft.com/office/powerpoint/2010/main" val="36807672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4CC677-5A75-4896-B591-A787FB03F2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F2255C9-17AC-444A-B674-B99EE248947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7B992D6-9FCC-45C1-B060-711BE946E6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FD985F-8B08-4B91-A1A4-6B2A1019A697}" type="datetimeFigureOut">
              <a:rPr lang="en-US" smtClean="0"/>
              <a:t>7/31/2024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C50E2A0-2224-4D1E-B965-F7FB85DA05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225C7A0-B682-4BF9-83B3-76CE992196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DB4DA1-2532-48CB-9ABF-C2B33EB4E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76138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3099D50-F9E1-4F7E-BB93-445D70EE53E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6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0A7A455-BB0F-4219-A53A-89F28838240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6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8B14AAF-9964-431F-9D92-4051CBBCC1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FD985F-8B08-4B91-A1A4-6B2A1019A697}" type="datetimeFigureOut">
              <a:rPr lang="en-US" smtClean="0"/>
              <a:t>7/31/2024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408FEAB-208E-4348-B8EE-0A86AADDCB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FD3E7FB-AADF-4208-B7D3-90607E76A5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DB4DA1-2532-48CB-9ABF-C2B33EB4E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68978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C4D907-9225-4159-AF19-8647BC0BD8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F5124C-6B5C-4CD2-8DF7-14771BDC697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D9AF36A-552A-4277-8E09-7AE6AA088D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FD985F-8B08-4B91-A1A4-6B2A1019A697}" type="datetimeFigureOut">
              <a:rPr lang="en-US" smtClean="0"/>
              <a:t>7/31/2024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0148C51-96FA-4C7E-8F63-05724EC262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8FCDA76-FC8A-4A93-A496-2E74078E2B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DB4DA1-2532-48CB-9ABF-C2B33EB4E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38844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96D2DD-66C6-4650-B3F1-CBAFF1A656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C3BA4F5-744A-4874-88B5-CDFEA9D69CB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23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46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6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9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11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33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56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78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D8B986B-CC39-45BA-9F41-D5491B0EF3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FD985F-8B08-4B91-A1A4-6B2A1019A697}" type="datetimeFigureOut">
              <a:rPr lang="en-US" smtClean="0"/>
              <a:t>7/31/2024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A063532-08F1-4D92-BF2C-07BBCCC4B5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419C926-042A-4335-BC2B-1B56343DE1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DB4DA1-2532-48CB-9ABF-C2B33EB4E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01560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FA262F-6569-4376-802A-43A229D4F0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E2897F-7629-4C19-A31B-77BED0A788F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6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F1B2F5B-CF87-4AF4-88A0-C9085C9E5DC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6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84EBF07-386A-4641-B327-C972C36C56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FD985F-8B08-4B91-A1A4-6B2A1019A697}" type="datetimeFigureOut">
              <a:rPr lang="en-US" smtClean="0"/>
              <a:t>7/31/2024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C2940AF-11EA-46A8-97F9-6C8D92E34E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4FC0A09-4F1F-4BF3-8E4F-7D2AA73151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DB4DA1-2532-48CB-9ABF-C2B33EB4E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38368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867838-7A25-491C-B460-8744B025EC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6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9CDD627-8B8E-4CEF-8882-F0EB9E3A180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23" indent="0">
              <a:buNone/>
              <a:defRPr sz="2000" b="1"/>
            </a:lvl2pPr>
            <a:lvl3pPr marL="914446" indent="0">
              <a:buNone/>
              <a:defRPr sz="1800" b="1"/>
            </a:lvl3pPr>
            <a:lvl4pPr marL="1371669" indent="0">
              <a:buNone/>
              <a:defRPr sz="1600" b="1"/>
            </a:lvl4pPr>
            <a:lvl5pPr marL="1828891" indent="0">
              <a:buNone/>
              <a:defRPr sz="1600" b="1"/>
            </a:lvl5pPr>
            <a:lvl6pPr marL="2286114" indent="0">
              <a:buNone/>
              <a:defRPr sz="1600" b="1"/>
            </a:lvl6pPr>
            <a:lvl7pPr marL="2743337" indent="0">
              <a:buNone/>
              <a:defRPr sz="1600" b="1"/>
            </a:lvl7pPr>
            <a:lvl8pPr marL="3200560" indent="0">
              <a:buNone/>
              <a:defRPr sz="1600" b="1"/>
            </a:lvl8pPr>
            <a:lvl9pPr marL="3657783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9493125-7AED-4399-90A3-0FEA28DFB18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697159D-AF3F-449F-8FA5-C822AC5F9E4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23" indent="0">
              <a:buNone/>
              <a:defRPr sz="2000" b="1"/>
            </a:lvl2pPr>
            <a:lvl3pPr marL="914446" indent="0">
              <a:buNone/>
              <a:defRPr sz="1800" b="1"/>
            </a:lvl3pPr>
            <a:lvl4pPr marL="1371669" indent="0">
              <a:buNone/>
              <a:defRPr sz="1600" b="1"/>
            </a:lvl4pPr>
            <a:lvl5pPr marL="1828891" indent="0">
              <a:buNone/>
              <a:defRPr sz="1600" b="1"/>
            </a:lvl5pPr>
            <a:lvl6pPr marL="2286114" indent="0">
              <a:buNone/>
              <a:defRPr sz="1600" b="1"/>
            </a:lvl6pPr>
            <a:lvl7pPr marL="2743337" indent="0">
              <a:buNone/>
              <a:defRPr sz="1600" b="1"/>
            </a:lvl7pPr>
            <a:lvl8pPr marL="3200560" indent="0">
              <a:buNone/>
              <a:defRPr sz="1600" b="1"/>
            </a:lvl8pPr>
            <a:lvl9pPr marL="3657783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B29F774-BC5C-4C8F-A7A2-BF95F17543D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33A6B32-D439-4B5A-BF23-39B58F274E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FD985F-8B08-4B91-A1A4-6B2A1019A697}" type="datetimeFigureOut">
              <a:rPr lang="en-US" smtClean="0"/>
              <a:t>7/31/2024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82F3319-7006-4D1B-A9C3-C9F9F27450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01E3253-866D-40B3-AE6F-86A74B5CCC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DB4DA1-2532-48CB-9ABF-C2B33EB4E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28052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2A99DD-AF51-409D-A1D8-C477416316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B852D27-7479-4E19-9BCE-BB84C58C83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FD985F-8B08-4B91-A1A4-6B2A1019A697}" type="datetimeFigureOut">
              <a:rPr lang="en-US" smtClean="0"/>
              <a:t>7/31/2024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E058273-E7BB-497A-84F0-B4DEBF1213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4243033-CDBF-4DED-A5FC-8421800238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DB4DA1-2532-48CB-9ABF-C2B33EB4E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34074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88B413E-FC6A-49EB-9F3E-64F7E54342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FD985F-8B08-4B91-A1A4-6B2A1019A697}" type="datetimeFigureOut">
              <a:rPr lang="en-US" smtClean="0"/>
              <a:t>7/31/2024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CD2D840-04DE-4470-8990-0F041B7C2F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E1A4469-0AAA-41B1-9992-50101CAF2B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DB4DA1-2532-48CB-9ABF-C2B33EB4E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81277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EB3464-C663-4F3E-8CFF-278523E034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9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E1A11F-CA9B-4C4C-AEB9-30BA510FDF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D361889-18F4-4EB2-A3E1-30FCCCEEFB1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9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23" indent="0">
              <a:buNone/>
              <a:defRPr sz="1400"/>
            </a:lvl2pPr>
            <a:lvl3pPr marL="914446" indent="0">
              <a:buNone/>
              <a:defRPr sz="1200"/>
            </a:lvl3pPr>
            <a:lvl4pPr marL="1371669" indent="0">
              <a:buNone/>
              <a:defRPr sz="1000"/>
            </a:lvl4pPr>
            <a:lvl5pPr marL="1828891" indent="0">
              <a:buNone/>
              <a:defRPr sz="1000"/>
            </a:lvl5pPr>
            <a:lvl6pPr marL="2286114" indent="0">
              <a:buNone/>
              <a:defRPr sz="1000"/>
            </a:lvl6pPr>
            <a:lvl7pPr marL="2743337" indent="0">
              <a:buNone/>
              <a:defRPr sz="1000"/>
            </a:lvl7pPr>
            <a:lvl8pPr marL="3200560" indent="0">
              <a:buNone/>
              <a:defRPr sz="1000"/>
            </a:lvl8pPr>
            <a:lvl9pPr marL="3657783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5C3BA1A-85A9-443F-8773-CD762EF664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FD985F-8B08-4B91-A1A4-6B2A1019A697}" type="datetimeFigureOut">
              <a:rPr lang="en-US" smtClean="0"/>
              <a:t>7/31/2024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4879391-52D3-4D03-B4CD-DE62A35473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44ADF08-0710-4B6D-BEB9-E9C6C20F47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DB4DA1-2532-48CB-9ABF-C2B33EB4E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75983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C61ED4-DB93-4965-9A50-7C34B20FF7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9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5464FDA-1DB3-4B31-A87B-ADCEEAD099D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7B027A6-CFB7-47EE-9667-9872998BA14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9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23" indent="0">
              <a:buNone/>
              <a:defRPr sz="1400"/>
            </a:lvl2pPr>
            <a:lvl3pPr marL="914446" indent="0">
              <a:buNone/>
              <a:defRPr sz="1200"/>
            </a:lvl3pPr>
            <a:lvl4pPr marL="1371669" indent="0">
              <a:buNone/>
              <a:defRPr sz="1000"/>
            </a:lvl4pPr>
            <a:lvl5pPr marL="1828891" indent="0">
              <a:buNone/>
              <a:defRPr sz="1000"/>
            </a:lvl5pPr>
            <a:lvl6pPr marL="2286114" indent="0">
              <a:buNone/>
              <a:defRPr sz="1000"/>
            </a:lvl6pPr>
            <a:lvl7pPr marL="2743337" indent="0">
              <a:buNone/>
              <a:defRPr sz="1000"/>
            </a:lvl7pPr>
            <a:lvl8pPr marL="3200560" indent="0">
              <a:buNone/>
              <a:defRPr sz="1000"/>
            </a:lvl8pPr>
            <a:lvl9pPr marL="3657783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79C9EF8-1585-4211-8378-073074930E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FD985F-8B08-4B91-A1A4-6B2A1019A697}" type="datetimeFigureOut">
              <a:rPr lang="en-US" smtClean="0"/>
              <a:t>7/31/2024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8217A1E-1917-4915-82E4-D87AD8A5C8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1A0EE20-BA67-4717-950D-7F322C861C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DB4DA1-2532-48CB-9ABF-C2B33EB4E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91493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9F5F17C-75FF-4030-A4E1-C222ED2CAE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5AD9BBC-04F3-4E2C-86FD-9E1DACE39D4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6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053B5C7-5A13-40EA-86D3-254461A2520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FD985F-8B08-4B91-A1A4-6B2A1019A697}" type="datetimeFigureOut">
              <a:rPr lang="en-US" smtClean="0"/>
              <a:t>7/31/2024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8AEE661-21D2-4D22-8DEF-C52720D8AAA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8B7E05A-5C9E-4D15-8FE7-650F0AB5298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DB4DA1-2532-48CB-9ABF-C2B33EB4E470}" type="slidenum">
              <a:rPr lang="en-US" smtClean="0"/>
              <a:t>‹#›</a:t>
            </a:fld>
            <a:endParaRPr lang="en-US"/>
          </a:p>
        </p:txBody>
      </p:sp>
      <p:grpSp>
        <p:nvGrpSpPr>
          <p:cNvPr id="7" name="Group 2">
            <a:extLst>
              <a:ext uri="{FF2B5EF4-FFF2-40B4-BE49-F238E27FC236}">
                <a16:creationId xmlns:a16="http://schemas.microsoft.com/office/drawing/2014/main" id="{3534DA70-AEAC-40AF-A10A-7C27004D1B0F}"/>
              </a:ext>
            </a:extLst>
          </p:cNvPr>
          <p:cNvGrpSpPr>
            <a:grpSpLocks noChangeAspect="1"/>
          </p:cNvGrpSpPr>
          <p:nvPr/>
        </p:nvGrpSpPr>
        <p:grpSpPr>
          <a:xfrm>
            <a:off x="8382000" y="-76200"/>
            <a:ext cx="3894825" cy="1029986"/>
            <a:chOff x="0" y="0"/>
            <a:chExt cx="7789647" cy="2059965"/>
          </a:xfrm>
        </p:grpSpPr>
        <p:sp>
          <p:nvSpPr>
            <p:cNvPr id="8" name="Freeform 3">
              <a:extLst>
                <a:ext uri="{FF2B5EF4-FFF2-40B4-BE49-F238E27FC236}">
                  <a16:creationId xmlns:a16="http://schemas.microsoft.com/office/drawing/2014/main" id="{E64DFA90-916F-46E1-A6F7-6F34CED97DC2}"/>
                </a:ext>
              </a:extLst>
            </p:cNvPr>
            <p:cNvSpPr/>
            <p:nvPr/>
          </p:nvSpPr>
          <p:spPr>
            <a:xfrm>
              <a:off x="5677154" y="63500"/>
              <a:ext cx="995426" cy="1023493"/>
            </a:xfrm>
            <a:custGeom>
              <a:avLst/>
              <a:gdLst/>
              <a:ahLst/>
              <a:cxnLst/>
              <a:rect l="l" t="t" r="r" b="b"/>
              <a:pathLst>
                <a:path w="995426" h="1023493">
                  <a:moveTo>
                    <a:pt x="995426" y="0"/>
                  </a:moveTo>
                  <a:lnTo>
                    <a:pt x="77089" y="0"/>
                  </a:lnTo>
                  <a:cubicBezTo>
                    <a:pt x="30861" y="338582"/>
                    <a:pt x="5080" y="679958"/>
                    <a:pt x="0" y="1023493"/>
                  </a:cubicBezTo>
                  <a:cubicBezTo>
                    <a:pt x="304419" y="1016254"/>
                    <a:pt x="607949" y="990600"/>
                    <a:pt x="909193" y="946785"/>
                  </a:cubicBezTo>
                  <a:cubicBezTo>
                    <a:pt x="917956" y="630428"/>
                    <a:pt x="946911" y="314325"/>
                    <a:pt x="995426" y="0"/>
                  </a:cubicBezTo>
                </a:path>
              </a:pathLst>
            </a:custGeom>
            <a:solidFill>
              <a:srgbClr val="6BABD4"/>
            </a:solidFill>
          </p:spPr>
        </p:sp>
        <p:sp>
          <p:nvSpPr>
            <p:cNvPr id="9" name="Freeform 4">
              <a:extLst>
                <a:ext uri="{FF2B5EF4-FFF2-40B4-BE49-F238E27FC236}">
                  <a16:creationId xmlns:a16="http://schemas.microsoft.com/office/drawing/2014/main" id="{D249D557-76EB-44B9-96B8-E095B9496AC0}"/>
                </a:ext>
              </a:extLst>
            </p:cNvPr>
            <p:cNvSpPr/>
            <p:nvPr/>
          </p:nvSpPr>
          <p:spPr>
            <a:xfrm>
              <a:off x="63500" y="63500"/>
              <a:ext cx="7662672" cy="1932940"/>
            </a:xfrm>
            <a:custGeom>
              <a:avLst/>
              <a:gdLst/>
              <a:ahLst/>
              <a:cxnLst/>
              <a:rect l="l" t="t" r="r" b="b"/>
              <a:pathLst>
                <a:path w="7662672" h="1932940">
                  <a:moveTo>
                    <a:pt x="0" y="0"/>
                  </a:moveTo>
                  <a:cubicBezTo>
                    <a:pt x="10541" y="8636"/>
                    <a:pt x="20955" y="17526"/>
                    <a:pt x="31623" y="26162"/>
                  </a:cubicBezTo>
                  <a:cubicBezTo>
                    <a:pt x="893699" y="722757"/>
                    <a:pt x="1870964" y="1239647"/>
                    <a:pt x="2936240" y="1562481"/>
                  </a:cubicBezTo>
                  <a:cubicBezTo>
                    <a:pt x="3749675" y="1809115"/>
                    <a:pt x="4583176" y="1932940"/>
                    <a:pt x="5423281" y="1932940"/>
                  </a:cubicBezTo>
                  <a:cubicBezTo>
                    <a:pt x="5498084" y="1932940"/>
                    <a:pt x="5573014" y="1931924"/>
                    <a:pt x="5647944" y="1930019"/>
                  </a:cubicBezTo>
                  <a:cubicBezTo>
                    <a:pt x="5833364" y="1925193"/>
                    <a:pt x="6019165" y="1914398"/>
                    <a:pt x="6204966" y="1897380"/>
                  </a:cubicBezTo>
                  <a:lnTo>
                    <a:pt x="6552311" y="1858518"/>
                  </a:lnTo>
                  <a:cubicBezTo>
                    <a:pt x="6928231" y="1808734"/>
                    <a:pt x="7298690" y="1734185"/>
                    <a:pt x="7662672" y="1635379"/>
                  </a:cubicBezTo>
                  <a:lnTo>
                    <a:pt x="7662672" y="689356"/>
                  </a:lnTo>
                  <a:cubicBezTo>
                    <a:pt x="7288403" y="804545"/>
                    <a:pt x="6907530" y="890651"/>
                    <a:pt x="6522720" y="946785"/>
                  </a:cubicBezTo>
                  <a:cubicBezTo>
                    <a:pt x="6221476" y="990727"/>
                    <a:pt x="5918073" y="1016254"/>
                    <a:pt x="5613527" y="1023493"/>
                  </a:cubicBezTo>
                  <a:cubicBezTo>
                    <a:pt x="5553075" y="1024890"/>
                    <a:pt x="5492623" y="1025652"/>
                    <a:pt x="5432171" y="1025652"/>
                  </a:cubicBezTo>
                  <a:cubicBezTo>
                    <a:pt x="4685411" y="1025652"/>
                    <a:pt x="3934587" y="915289"/>
                    <a:pt x="3199765" y="692658"/>
                  </a:cubicBezTo>
                  <a:cubicBezTo>
                    <a:pt x="2632837" y="520700"/>
                    <a:pt x="2094992" y="287909"/>
                    <a:pt x="1593596" y="0"/>
                  </a:cubicBezTo>
                  <a:close/>
                </a:path>
              </a:pathLst>
            </a:custGeom>
            <a:solidFill>
              <a:srgbClr val="8A033D"/>
            </a:solidFill>
          </p:spPr>
        </p:sp>
      </p:grpSp>
      <p:grpSp>
        <p:nvGrpSpPr>
          <p:cNvPr id="10" name="Group 5">
            <a:extLst>
              <a:ext uri="{FF2B5EF4-FFF2-40B4-BE49-F238E27FC236}">
                <a16:creationId xmlns:a16="http://schemas.microsoft.com/office/drawing/2014/main" id="{A6A3AB7D-8CF4-4D85-A0B1-5432B52E9479}"/>
              </a:ext>
            </a:extLst>
          </p:cNvPr>
          <p:cNvGrpSpPr>
            <a:grpSpLocks noChangeAspect="1"/>
          </p:cNvGrpSpPr>
          <p:nvPr/>
        </p:nvGrpSpPr>
        <p:grpSpPr>
          <a:xfrm>
            <a:off x="11199329" y="1041401"/>
            <a:ext cx="992671" cy="2291239"/>
            <a:chOff x="0" y="0"/>
            <a:chExt cx="1985340" cy="4582478"/>
          </a:xfrm>
        </p:grpSpPr>
        <p:sp>
          <p:nvSpPr>
            <p:cNvPr id="11" name="Freeform 6">
              <a:extLst>
                <a:ext uri="{FF2B5EF4-FFF2-40B4-BE49-F238E27FC236}">
                  <a16:creationId xmlns:a16="http://schemas.microsoft.com/office/drawing/2014/main" id="{BDE8923F-7D71-4891-B9D9-D6EBF605F852}"/>
                </a:ext>
              </a:extLst>
            </p:cNvPr>
            <p:cNvSpPr/>
            <p:nvPr/>
          </p:nvSpPr>
          <p:spPr>
            <a:xfrm>
              <a:off x="0" y="0"/>
              <a:ext cx="1985391" cy="4582414"/>
            </a:xfrm>
            <a:custGeom>
              <a:avLst/>
              <a:gdLst/>
              <a:ahLst/>
              <a:cxnLst/>
              <a:rect l="l" t="t" r="r" b="b"/>
              <a:pathLst>
                <a:path w="1985391" h="4582414">
                  <a:moveTo>
                    <a:pt x="905891" y="0"/>
                  </a:moveTo>
                  <a:cubicBezTo>
                    <a:pt x="604647" y="39497"/>
                    <a:pt x="302260" y="62738"/>
                    <a:pt x="0" y="69596"/>
                  </a:cubicBezTo>
                  <a:cubicBezTo>
                    <a:pt x="100838" y="885825"/>
                    <a:pt x="318897" y="1681734"/>
                    <a:pt x="651510" y="2444623"/>
                  </a:cubicBezTo>
                  <a:cubicBezTo>
                    <a:pt x="991870" y="3225419"/>
                    <a:pt x="1439164" y="3941699"/>
                    <a:pt x="1985391" y="4582414"/>
                  </a:cubicBezTo>
                  <a:lnTo>
                    <a:pt x="1985391" y="4582414"/>
                  </a:lnTo>
                  <a:lnTo>
                    <a:pt x="1985391" y="3041015"/>
                  </a:lnTo>
                  <a:lnTo>
                    <a:pt x="1985391" y="3041015"/>
                  </a:lnTo>
                  <a:cubicBezTo>
                    <a:pt x="1798066" y="2735707"/>
                    <a:pt x="1630426" y="2415540"/>
                    <a:pt x="1484757" y="2081403"/>
                  </a:cubicBezTo>
                  <a:cubicBezTo>
                    <a:pt x="1191260" y="1408303"/>
                    <a:pt x="998347" y="708533"/>
                    <a:pt x="905891" y="0"/>
                  </a:cubicBezTo>
                  <a:close/>
                </a:path>
              </a:pathLst>
            </a:custGeom>
            <a:solidFill>
              <a:srgbClr val="6BABD4"/>
            </a:solidFill>
          </p:spPr>
        </p:sp>
      </p:grpSp>
      <p:pic>
        <p:nvPicPr>
          <p:cNvPr id="12" name="Picture 11">
            <a:extLst>
              <a:ext uri="{FF2B5EF4-FFF2-40B4-BE49-F238E27FC236}">
                <a16:creationId xmlns:a16="http://schemas.microsoft.com/office/drawing/2014/main" id="{4B730691-84D6-4792-9246-49BF80ABA37A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31" y="4800600"/>
            <a:ext cx="2501702" cy="25017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83027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46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11" indent="-228611" algn="l" defTabSz="914446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34" indent="-228611" algn="l" defTabSz="91444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57" indent="-228611" algn="l" defTabSz="91444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80" indent="-228611" algn="l" defTabSz="91444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503" indent="-228611" algn="l" defTabSz="91444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726" indent="-228611" algn="l" defTabSz="91444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949" indent="-228611" algn="l" defTabSz="91444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171" indent="-228611" algn="l" defTabSz="91444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394" indent="-228611" algn="l" defTabSz="91444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23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46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69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91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114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337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560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783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cid:image001.png@01DA1718.5CC63B00" TargetMode="Externa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hyperlink" Target="https://nspire.us-hc.com/1/en/topic/tripping-hazards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cid:image001.png@01DA8A8B.AD00A9C0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mailto:subordinations@nchfa.com" TargetMode="External"/><Relationship Id="rId2" Type="http://schemas.openxmlformats.org/officeDocument/2006/relationships/hyperlink" Target="https://www.nchfa.com/homeowners/manage-your-loan" TargetMode="External"/><Relationship Id="rId1" Type="http://schemas.openxmlformats.org/officeDocument/2006/relationships/slideLayout" Target="../slideLayouts/slideLayout7.xml"/><Relationship Id="rId5" Type="http://schemas.openxmlformats.org/officeDocument/2006/relationships/hyperlink" Target="mailto:occupancy@nchfa.com" TargetMode="External"/><Relationship Id="rId4" Type="http://schemas.openxmlformats.org/officeDocument/2006/relationships/hyperlink" Target="mailto:payoffs@nchfa.com?subject=Web%20Request%3A%20Request%20a%20payoff%20quote" TargetMode="Externa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nchfa.com/homeowners/manage-your-loan/notice-borrowers-regarding-insurance-solicitations" TargetMode="Externa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986B89-5826-4CBC-B1AB-0E4739F4B44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753246"/>
            <a:ext cx="9144000" cy="3615554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rgbClr val="660033"/>
                </a:solidFill>
              </a:rPr>
              <a:t>Recent </a:t>
            </a:r>
            <a:br>
              <a:rPr lang="en-US" b="1" dirty="0">
                <a:solidFill>
                  <a:srgbClr val="660033"/>
                </a:solidFill>
              </a:rPr>
            </a:br>
            <a:r>
              <a:rPr lang="en-US" b="1" dirty="0">
                <a:solidFill>
                  <a:srgbClr val="002060"/>
                </a:solidFill>
              </a:rPr>
              <a:t>Technical Assist </a:t>
            </a:r>
            <a:br>
              <a:rPr lang="en-US" b="1" dirty="0">
                <a:solidFill>
                  <a:srgbClr val="660033"/>
                </a:solidFill>
              </a:rPr>
            </a:br>
            <a:r>
              <a:rPr lang="en-US" b="1" dirty="0">
                <a:solidFill>
                  <a:srgbClr val="660033"/>
                </a:solidFill>
              </a:rPr>
              <a:t>Topics</a:t>
            </a:r>
            <a:endParaRPr lang="en-US" b="1" dirty="0">
              <a:solidFill>
                <a:srgbClr val="006666"/>
              </a:solidFill>
            </a:endParaRPr>
          </a:p>
        </p:txBody>
      </p:sp>
      <p:sp>
        <p:nvSpPr>
          <p:cNvPr id="3" name="Date Placeholder 4">
            <a:extLst>
              <a:ext uri="{FF2B5EF4-FFF2-40B4-BE49-F238E27FC236}">
                <a16:creationId xmlns:a16="http://schemas.microsoft.com/office/drawing/2014/main" id="{2EA0B93B-D5A3-47E2-8254-18BDCD42B4C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153400" y="6356349"/>
            <a:ext cx="2743200" cy="365125"/>
          </a:xfrm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ED722D4-953D-47F3-BCE8-701A9BDAF38B}" type="datetime1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7/31/2024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Footer Placeholder 5">
            <a:extLst>
              <a:ext uri="{FF2B5EF4-FFF2-40B4-BE49-F238E27FC236}">
                <a16:creationId xmlns:a16="http://schemas.microsoft.com/office/drawing/2014/main" id="{DBAB662E-4983-4D2C-A155-7B93428D55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NCHFA: ESFRLP Implementation Workshop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F747C52-DA7B-4EF8-935A-7E0493DE52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24D6B1-29E1-4F1D-B698-5BDEB6FF581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78037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D7486FDF-83C0-4292-8F5F-9813DC2A0361}"/>
              </a:ext>
            </a:extLst>
          </p:cNvPr>
          <p:cNvPicPr/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677" y="2061484"/>
            <a:ext cx="9071534" cy="3536127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Date Placeholder 4">
            <a:extLst>
              <a:ext uri="{FF2B5EF4-FFF2-40B4-BE49-F238E27FC236}">
                <a16:creationId xmlns:a16="http://schemas.microsoft.com/office/drawing/2014/main" id="{B206C941-F173-41CE-9DA7-97BB3C2915B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153400" y="6356349"/>
            <a:ext cx="2743200" cy="365125"/>
          </a:xfrm>
        </p:spPr>
        <p:txBody>
          <a:bodyPr/>
          <a:lstStyle/>
          <a:p>
            <a:fld id="{59F1CAA4-B038-4686-8B4A-39C99DDB6AF5}" type="datetime1">
              <a:rPr lang="en-US" smtClean="0"/>
              <a:t>7/31/2024</a:t>
            </a:fld>
            <a:endParaRPr lang="en-US" dirty="0"/>
          </a:p>
        </p:txBody>
      </p:sp>
      <p:sp>
        <p:nvSpPr>
          <p:cNvPr id="3" name="Footer Placeholder 5">
            <a:extLst>
              <a:ext uri="{FF2B5EF4-FFF2-40B4-BE49-F238E27FC236}">
                <a16:creationId xmlns:a16="http://schemas.microsoft.com/office/drawing/2014/main" id="{867771A0-06D3-4C8A-B06C-8FFD170778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NCHFA: ESFRLP Implementation Workshop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9ADD705-17FA-4662-B515-F19B64C60C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24D6B1-29E1-4F1D-B698-5BDEB6FF5812}" type="slidenum">
              <a:rPr lang="en-US" smtClean="0"/>
              <a:t>10</a:t>
            </a:fld>
            <a:endParaRPr lang="en-US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F376374F-7061-420D-94EB-9333D3F2F420}"/>
              </a:ext>
            </a:extLst>
          </p:cNvPr>
          <p:cNvSpPr txBox="1">
            <a:spLocks/>
          </p:cNvSpPr>
          <p:nvPr/>
        </p:nvSpPr>
        <p:spPr>
          <a:xfrm>
            <a:off x="-1" y="-3809"/>
            <a:ext cx="12192001" cy="63011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951" b="1" dirty="0">
                <a:solidFill>
                  <a:srgbClr val="002060"/>
                </a:solidFill>
              </a:rPr>
              <a:t>Topic 5: </a:t>
            </a:r>
            <a:r>
              <a:rPr lang="en-US" sz="3100" b="1" dirty="0">
                <a:solidFill>
                  <a:srgbClr val="660033"/>
                </a:solidFill>
              </a:rPr>
              <a:t>Identifying LBP professionals</a:t>
            </a:r>
            <a:endParaRPr lang="en-US" sz="4951" dirty="0">
              <a:solidFill>
                <a:srgbClr val="660033"/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6878C67-F4C4-4838-A6F2-665A5D65A527}"/>
              </a:ext>
            </a:extLst>
          </p:cNvPr>
          <p:cNvSpPr/>
          <p:nvPr/>
        </p:nvSpPr>
        <p:spPr>
          <a:xfrm>
            <a:off x="390845" y="626301"/>
            <a:ext cx="6476196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dirty="0">
                <a:ln w="0"/>
                <a:solidFill>
                  <a:srgbClr val="660033"/>
                </a:solidFill>
              </a:rPr>
              <a:t>AKA: Searching online for LBP professionals</a:t>
            </a:r>
            <a:endParaRPr lang="en-US" sz="2800" cap="none" spc="0" dirty="0">
              <a:ln w="0"/>
              <a:solidFill>
                <a:srgbClr val="660033"/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C6DA68D-55BA-4C7D-B9BF-A34BF83B3FAE}"/>
              </a:ext>
            </a:extLst>
          </p:cNvPr>
          <p:cNvSpPr/>
          <p:nvPr/>
        </p:nvSpPr>
        <p:spPr>
          <a:xfrm>
            <a:off x="381387" y="1137771"/>
            <a:ext cx="10314011" cy="1015663"/>
          </a:xfrm>
          <a:prstGeom prst="rect">
            <a:avLst/>
          </a:prstGeom>
          <a:solidFill>
            <a:srgbClr val="002060"/>
          </a:solidFill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Step 1: Fill out the LBP Worksheet available at this website: </a:t>
            </a:r>
            <a:r>
              <a:rPr lang="en-US" b="1" dirty="0">
                <a:solidFill>
                  <a:srgbClr val="FF99CC"/>
                </a:solidFill>
              </a:rPr>
              <a:t>https://www.housingbuildsnc.com/home-ownership-partners/community-partners/community-programs/essential-single-family-rehabilitation-loan-pool/forms-and-resources</a:t>
            </a:r>
            <a:endParaRPr lang="en-US" sz="2000" dirty="0">
              <a:solidFill>
                <a:srgbClr val="FF99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66017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696C2B63-9EAB-42DE-ACCF-FC9F31DDF18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87148" y="2270819"/>
            <a:ext cx="8068963" cy="3718178"/>
          </a:xfrm>
          <a:prstGeom prst="rect">
            <a:avLst/>
          </a:prstGeom>
        </p:spPr>
      </p:pic>
      <p:sp>
        <p:nvSpPr>
          <p:cNvPr id="2" name="Date Placeholder 4">
            <a:extLst>
              <a:ext uri="{FF2B5EF4-FFF2-40B4-BE49-F238E27FC236}">
                <a16:creationId xmlns:a16="http://schemas.microsoft.com/office/drawing/2014/main" id="{B206C941-F173-41CE-9DA7-97BB3C2915B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153400" y="6356349"/>
            <a:ext cx="2743200" cy="365125"/>
          </a:xfrm>
        </p:spPr>
        <p:txBody>
          <a:bodyPr/>
          <a:lstStyle/>
          <a:p>
            <a:fld id="{42CB7D5C-90FA-4C78-AEF5-51B66E3DFF8E}" type="datetime1">
              <a:rPr lang="en-US" smtClean="0"/>
              <a:t>7/31/2024</a:t>
            </a:fld>
            <a:endParaRPr lang="en-US" dirty="0"/>
          </a:p>
        </p:txBody>
      </p:sp>
      <p:sp>
        <p:nvSpPr>
          <p:cNvPr id="3" name="Footer Placeholder 5">
            <a:extLst>
              <a:ext uri="{FF2B5EF4-FFF2-40B4-BE49-F238E27FC236}">
                <a16:creationId xmlns:a16="http://schemas.microsoft.com/office/drawing/2014/main" id="{867771A0-06D3-4C8A-B06C-8FFD170778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NCHFA: ESFRLP Implementation Workshop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39DC64-2E8F-4F31-9CEC-88CA9DC4D4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24D6B1-29E1-4F1D-B698-5BDEB6FF5812}" type="slidenum">
              <a:rPr lang="en-US" smtClean="0"/>
              <a:t>11</a:t>
            </a:fld>
            <a:endParaRPr lang="en-US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F376374F-7061-420D-94EB-9333D3F2F420}"/>
              </a:ext>
            </a:extLst>
          </p:cNvPr>
          <p:cNvSpPr txBox="1">
            <a:spLocks/>
          </p:cNvSpPr>
          <p:nvPr/>
        </p:nvSpPr>
        <p:spPr>
          <a:xfrm>
            <a:off x="-1" y="-3809"/>
            <a:ext cx="12192001" cy="63011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951" b="1" dirty="0">
                <a:solidFill>
                  <a:srgbClr val="002060"/>
                </a:solidFill>
              </a:rPr>
              <a:t>Topic 5: </a:t>
            </a:r>
            <a:r>
              <a:rPr lang="en-US" sz="3100" b="1" dirty="0">
                <a:solidFill>
                  <a:srgbClr val="660033"/>
                </a:solidFill>
              </a:rPr>
              <a:t>Identifying LBP professionals</a:t>
            </a:r>
            <a:endParaRPr lang="en-US" sz="4951" dirty="0">
              <a:solidFill>
                <a:srgbClr val="660033"/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6878C67-F4C4-4838-A6F2-665A5D65A527}"/>
              </a:ext>
            </a:extLst>
          </p:cNvPr>
          <p:cNvSpPr/>
          <p:nvPr/>
        </p:nvSpPr>
        <p:spPr>
          <a:xfrm>
            <a:off x="390845" y="626301"/>
            <a:ext cx="6476196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dirty="0">
                <a:ln w="0"/>
                <a:solidFill>
                  <a:srgbClr val="660033"/>
                </a:solidFill>
              </a:rPr>
              <a:t>AKA: Searching online for LBP professionals</a:t>
            </a:r>
            <a:endParaRPr lang="en-US" sz="2800" cap="none" spc="0" dirty="0">
              <a:ln w="0"/>
              <a:solidFill>
                <a:srgbClr val="660033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948396C-A720-4225-86B8-9A8C9DB7CFD6}"/>
              </a:ext>
            </a:extLst>
          </p:cNvPr>
          <p:cNvSpPr/>
          <p:nvPr/>
        </p:nvSpPr>
        <p:spPr>
          <a:xfrm>
            <a:off x="495520" y="1256411"/>
            <a:ext cx="10514350" cy="1000274"/>
          </a:xfrm>
          <a:prstGeom prst="rect">
            <a:avLst/>
          </a:prstGeom>
          <a:solidFill>
            <a:srgbClr val="002060"/>
          </a:solidFill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Step 2: Look for LBP professionals at this </a:t>
            </a:r>
          </a:p>
          <a:p>
            <a:r>
              <a:rPr lang="en-US" sz="2400" b="1" dirty="0">
                <a:solidFill>
                  <a:schemeClr val="bg1"/>
                </a:solidFill>
              </a:rPr>
              <a:t>Website: </a:t>
            </a:r>
            <a:r>
              <a:rPr lang="en-US" b="1" dirty="0">
                <a:solidFill>
                  <a:srgbClr val="FF99CC"/>
                </a:solidFill>
              </a:rPr>
              <a:t>https://schs.dph.ncdhhs.gov/lead/accredited.cfm</a:t>
            </a:r>
          </a:p>
          <a:p>
            <a:endParaRPr lang="en-US" sz="1100" b="1" dirty="0">
              <a:solidFill>
                <a:srgbClr val="FF99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49036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4">
            <a:extLst>
              <a:ext uri="{FF2B5EF4-FFF2-40B4-BE49-F238E27FC236}">
                <a16:creationId xmlns:a16="http://schemas.microsoft.com/office/drawing/2014/main" id="{B206C941-F173-41CE-9DA7-97BB3C2915B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153400" y="6356349"/>
            <a:ext cx="2743200" cy="365125"/>
          </a:xfrm>
        </p:spPr>
        <p:txBody>
          <a:bodyPr/>
          <a:lstStyle/>
          <a:p>
            <a:fld id="{DE48D3E1-CAC6-4D42-91F8-A6EC5A1A74E8}" type="datetime1">
              <a:rPr lang="en-US" smtClean="0"/>
              <a:t>7/31/2024</a:t>
            </a:fld>
            <a:endParaRPr lang="en-US" dirty="0"/>
          </a:p>
        </p:txBody>
      </p:sp>
      <p:sp>
        <p:nvSpPr>
          <p:cNvPr id="3" name="Footer Placeholder 5">
            <a:extLst>
              <a:ext uri="{FF2B5EF4-FFF2-40B4-BE49-F238E27FC236}">
                <a16:creationId xmlns:a16="http://schemas.microsoft.com/office/drawing/2014/main" id="{867771A0-06D3-4C8A-B06C-8FFD170778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NCHFA: ESFRLP Implementation Workshop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B508CA3-8EAE-42F0-BA25-EF82C001C2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24D6B1-29E1-4F1D-B698-5BDEB6FF5812}" type="slidenum">
              <a:rPr lang="en-US" smtClean="0"/>
              <a:t>12</a:t>
            </a:fld>
            <a:endParaRPr lang="en-US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F376374F-7061-420D-94EB-9333D3F2F420}"/>
              </a:ext>
            </a:extLst>
          </p:cNvPr>
          <p:cNvSpPr txBox="1">
            <a:spLocks/>
          </p:cNvSpPr>
          <p:nvPr/>
        </p:nvSpPr>
        <p:spPr>
          <a:xfrm>
            <a:off x="-1" y="-3809"/>
            <a:ext cx="12192001" cy="63011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951" b="1" dirty="0">
                <a:solidFill>
                  <a:srgbClr val="002060"/>
                </a:solidFill>
              </a:rPr>
              <a:t>Topic 6: </a:t>
            </a:r>
            <a:r>
              <a:rPr lang="en-US" sz="3100" b="1" dirty="0">
                <a:solidFill>
                  <a:srgbClr val="660033"/>
                </a:solidFill>
              </a:rPr>
              <a:t>RRP Firm and RRP Renovator – What’s the Diff?</a:t>
            </a:r>
            <a:endParaRPr lang="en-US" sz="4951" dirty="0">
              <a:solidFill>
                <a:srgbClr val="660033"/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7E4603D-B030-41B4-AC86-B0033065E96F}"/>
              </a:ext>
            </a:extLst>
          </p:cNvPr>
          <p:cNvSpPr/>
          <p:nvPr/>
        </p:nvSpPr>
        <p:spPr>
          <a:xfrm>
            <a:off x="369030" y="1009361"/>
            <a:ext cx="10314011" cy="3508653"/>
          </a:xfrm>
          <a:prstGeom prst="rect">
            <a:avLst/>
          </a:prstGeom>
          <a:solidFill>
            <a:srgbClr val="002060"/>
          </a:solidFill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Certified Firm</a:t>
            </a:r>
            <a:endParaRPr lang="en-US" sz="1400" b="1" dirty="0">
              <a:solidFill>
                <a:schemeClr val="bg1"/>
              </a:solidFill>
            </a:endParaRPr>
          </a:p>
          <a:p>
            <a:pPr marL="971550" lvl="1" indent="-514350">
              <a:buAutoNum type="arabicPeriod"/>
            </a:pPr>
            <a:r>
              <a:rPr lang="en-US" sz="2000" b="1" dirty="0">
                <a:solidFill>
                  <a:schemeClr val="bg1"/>
                </a:solidFill>
              </a:rPr>
              <a:t>Must be renewed annually by an eligible contractor or other entity</a:t>
            </a:r>
          </a:p>
          <a:p>
            <a:pPr marL="971550" lvl="1" indent="-514350">
              <a:buAutoNum type="arabicPeriod"/>
            </a:pPr>
            <a:r>
              <a:rPr lang="en-US" sz="2000" b="1" dirty="0">
                <a:solidFill>
                  <a:schemeClr val="bg1"/>
                </a:solidFill>
              </a:rPr>
              <a:t>Submit an application  downloaded from the website, Cost is $300/year</a:t>
            </a:r>
          </a:p>
          <a:p>
            <a:pPr marL="971550" lvl="1" indent="-514350">
              <a:buAutoNum type="arabicPeriod"/>
            </a:pPr>
            <a:r>
              <a:rPr lang="en-US" sz="2000" b="1" dirty="0">
                <a:solidFill>
                  <a:schemeClr val="bg1"/>
                </a:solidFill>
              </a:rPr>
              <a:t>Responsible for record keeping, all units serviced that were built prior to 1978</a:t>
            </a:r>
          </a:p>
          <a:p>
            <a:pPr marL="971550" lvl="1" indent="-514350">
              <a:buAutoNum type="arabicPeriod"/>
            </a:pPr>
            <a:endParaRPr lang="en-US" sz="1400" b="1" dirty="0">
              <a:solidFill>
                <a:schemeClr val="bg1"/>
              </a:solidFill>
            </a:endParaRPr>
          </a:p>
          <a:p>
            <a:r>
              <a:rPr lang="en-US" sz="2400" b="1" dirty="0">
                <a:solidFill>
                  <a:schemeClr val="bg1"/>
                </a:solidFill>
              </a:rPr>
              <a:t>Certified Renovator</a:t>
            </a:r>
          </a:p>
          <a:p>
            <a:pPr marL="971550" lvl="1" indent="-514350">
              <a:buAutoNum type="arabicPeriod"/>
            </a:pPr>
            <a:r>
              <a:rPr lang="en-US" sz="2000" dirty="0">
                <a:solidFill>
                  <a:schemeClr val="bg1"/>
                </a:solidFill>
              </a:rPr>
              <a:t>Must be renewed by taking an update class every 5 years</a:t>
            </a:r>
          </a:p>
          <a:p>
            <a:pPr marL="971550" lvl="1" indent="-514350">
              <a:buAutoNum type="arabicPeriod"/>
            </a:pPr>
            <a:r>
              <a:rPr lang="en-US" sz="2000" dirty="0">
                <a:solidFill>
                  <a:schemeClr val="bg1"/>
                </a:solidFill>
              </a:rPr>
              <a:t>No annual maintenance cost </a:t>
            </a:r>
          </a:p>
          <a:p>
            <a:pPr marL="971550" lvl="1" indent="-514350">
              <a:buAutoNum type="arabicPeriod"/>
            </a:pPr>
            <a:r>
              <a:rPr lang="en-US" sz="2000" dirty="0">
                <a:solidFill>
                  <a:schemeClr val="bg1"/>
                </a:solidFill>
              </a:rPr>
              <a:t>Request to be attached to a Certified Firm</a:t>
            </a:r>
          </a:p>
          <a:p>
            <a:pPr marL="971550" lvl="1" indent="-514350">
              <a:buAutoNum type="arabicPeriod"/>
            </a:pPr>
            <a:r>
              <a:rPr lang="en-US" sz="2000" dirty="0">
                <a:solidFill>
                  <a:schemeClr val="bg1"/>
                </a:solidFill>
              </a:rPr>
              <a:t>Responsible for oversite in the field and teaching non-certified individuals, must be onsite during project to oversee work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CBED30E-A2D6-48A5-AF97-58C6AADEB6D2}"/>
              </a:ext>
            </a:extLst>
          </p:cNvPr>
          <p:cNvSpPr/>
          <p:nvPr/>
        </p:nvSpPr>
        <p:spPr>
          <a:xfrm>
            <a:off x="140261" y="4652351"/>
            <a:ext cx="8564845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b="1" dirty="0">
                <a:ln w="0"/>
                <a:solidFill>
                  <a:srgbClr val="660033"/>
                </a:solidFill>
              </a:rPr>
              <a:t>EVERY ESFR project must have RRP professionals on site </a:t>
            </a:r>
            <a:endParaRPr lang="en-US" sz="2800" b="1" cap="none" spc="0" dirty="0">
              <a:ln w="0"/>
              <a:solidFill>
                <a:srgbClr val="66003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051116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4">
            <a:extLst>
              <a:ext uri="{FF2B5EF4-FFF2-40B4-BE49-F238E27FC236}">
                <a16:creationId xmlns:a16="http://schemas.microsoft.com/office/drawing/2014/main" id="{B206C941-F173-41CE-9DA7-97BB3C2915B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153400" y="6356349"/>
            <a:ext cx="2743200" cy="365125"/>
          </a:xfrm>
        </p:spPr>
        <p:txBody>
          <a:bodyPr/>
          <a:lstStyle/>
          <a:p>
            <a:fld id="{0F15FEBA-27D4-49D4-874F-7B1DB5A0F864}" type="datetime1">
              <a:rPr lang="en-US" smtClean="0"/>
              <a:t>7/31/2024</a:t>
            </a:fld>
            <a:endParaRPr lang="en-US" dirty="0"/>
          </a:p>
        </p:txBody>
      </p:sp>
      <p:sp>
        <p:nvSpPr>
          <p:cNvPr id="3" name="Footer Placeholder 5">
            <a:extLst>
              <a:ext uri="{FF2B5EF4-FFF2-40B4-BE49-F238E27FC236}">
                <a16:creationId xmlns:a16="http://schemas.microsoft.com/office/drawing/2014/main" id="{867771A0-06D3-4C8A-B06C-8FFD170778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NCHFA: ESFRLP Implementation Workshop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2B3B4A9-5746-46E9-86C2-6156431430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24D6B1-29E1-4F1D-B698-5BDEB6FF5812}" type="slidenum">
              <a:rPr lang="en-US" smtClean="0"/>
              <a:t>13</a:t>
            </a:fld>
            <a:endParaRPr lang="en-US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F376374F-7061-420D-94EB-9333D3F2F420}"/>
              </a:ext>
            </a:extLst>
          </p:cNvPr>
          <p:cNvSpPr txBox="1">
            <a:spLocks/>
          </p:cNvSpPr>
          <p:nvPr/>
        </p:nvSpPr>
        <p:spPr>
          <a:xfrm>
            <a:off x="-1" y="-3809"/>
            <a:ext cx="12192001" cy="63011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951" b="1" dirty="0">
                <a:solidFill>
                  <a:srgbClr val="002060"/>
                </a:solidFill>
              </a:rPr>
              <a:t>Topic 6: </a:t>
            </a:r>
            <a:r>
              <a:rPr lang="en-US" sz="3100" b="1" dirty="0">
                <a:solidFill>
                  <a:srgbClr val="660033"/>
                </a:solidFill>
              </a:rPr>
              <a:t>RRP Firm and RRP Renovator – How to Apply</a:t>
            </a:r>
            <a:endParaRPr lang="en-US" sz="4951" dirty="0">
              <a:solidFill>
                <a:srgbClr val="660033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7FE4F1B-EFE3-4B65-98ED-295E23833BAC}"/>
              </a:ext>
            </a:extLst>
          </p:cNvPr>
          <p:cNvSpPr/>
          <p:nvPr/>
        </p:nvSpPr>
        <p:spPr>
          <a:xfrm>
            <a:off x="97626" y="1061611"/>
            <a:ext cx="10237226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b="1" cap="none" spc="0" dirty="0">
                <a:ln w="0"/>
                <a:solidFill>
                  <a:srgbClr val="660033"/>
                </a:solidFill>
              </a:rPr>
              <a:t>Step 1: </a:t>
            </a:r>
            <a:r>
              <a:rPr lang="en-US" sz="1800" b="1" dirty="0">
                <a:solidFill>
                  <a:srgbClr val="660033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Download and complete the form below “Application for Lead Renovation Firm Certification”:</a:t>
            </a:r>
            <a:endParaRPr lang="en-US" sz="2800" b="1" cap="none" spc="0" dirty="0">
              <a:ln w="0"/>
              <a:solidFill>
                <a:srgbClr val="660033"/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A63728C-D630-422C-9D0B-0529B45014B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43" y="1493156"/>
            <a:ext cx="6342701" cy="2313332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42FEA95B-EB60-4D8C-AB71-1ACFA0F0082D}"/>
              </a:ext>
            </a:extLst>
          </p:cNvPr>
          <p:cNvSpPr/>
          <p:nvPr/>
        </p:nvSpPr>
        <p:spPr>
          <a:xfrm>
            <a:off x="245909" y="698061"/>
            <a:ext cx="9244080" cy="461665"/>
          </a:xfrm>
          <a:prstGeom prst="rect">
            <a:avLst/>
          </a:prstGeom>
          <a:solidFill>
            <a:srgbClr val="002060"/>
          </a:solidFill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Website: </a:t>
            </a:r>
            <a:r>
              <a:rPr lang="en-US" b="1" dirty="0">
                <a:solidFill>
                  <a:srgbClr val="FF99CC"/>
                </a:solidFill>
              </a:rPr>
              <a:t>https://schs.dph.ncdhhs.gov/lead/accredited.cfm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4B7C82F-811E-4057-A6A3-BB1649A4EC7C}"/>
              </a:ext>
            </a:extLst>
          </p:cNvPr>
          <p:cNvSpPr/>
          <p:nvPr/>
        </p:nvSpPr>
        <p:spPr>
          <a:xfrm>
            <a:off x="97626" y="3673958"/>
            <a:ext cx="9754080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b="1" cap="none" spc="0" dirty="0">
                <a:ln w="0"/>
                <a:solidFill>
                  <a:srgbClr val="660033"/>
                </a:solidFill>
              </a:rPr>
              <a:t>Step </a:t>
            </a:r>
            <a:r>
              <a:rPr lang="en-US" sz="2800" b="1" dirty="0">
                <a:ln w="0"/>
                <a:solidFill>
                  <a:srgbClr val="660033"/>
                </a:solidFill>
              </a:rPr>
              <a:t>2</a:t>
            </a:r>
            <a:r>
              <a:rPr lang="en-US" sz="2800" b="1" cap="none" spc="0" dirty="0">
                <a:ln w="0"/>
                <a:solidFill>
                  <a:srgbClr val="660033"/>
                </a:solidFill>
              </a:rPr>
              <a:t>: </a:t>
            </a:r>
            <a:r>
              <a:rPr lang="en-US" sz="1800" b="1" dirty="0">
                <a:solidFill>
                  <a:srgbClr val="660033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Download and complete the form below “Application for Lead Renovator Certification”:</a:t>
            </a:r>
            <a:endParaRPr lang="en-US" sz="2800" b="1" cap="none" spc="0" dirty="0">
              <a:ln w="0"/>
              <a:solidFill>
                <a:srgbClr val="660033"/>
              </a:solidFill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68AF81B9-A2B1-470F-BB50-9FDA4807847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909" y="4197178"/>
            <a:ext cx="6182588" cy="2152950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4F57E55B-C172-4E86-A729-0A514CF315AD}"/>
              </a:ext>
            </a:extLst>
          </p:cNvPr>
          <p:cNvSpPr/>
          <p:nvPr/>
        </p:nvSpPr>
        <p:spPr>
          <a:xfrm>
            <a:off x="6576780" y="4365944"/>
            <a:ext cx="5369311" cy="1938992"/>
          </a:xfrm>
          <a:prstGeom prst="rect">
            <a:avLst/>
          </a:prstGeom>
          <a:noFill/>
          <a:ln w="15875">
            <a:solidFill>
              <a:srgbClr val="002060"/>
            </a:solidFill>
          </a:ln>
        </p:spPr>
        <p:txBody>
          <a:bodyPr wrap="square" lIns="91440" tIns="45720" rIns="91440" bIns="45720">
            <a:spAutoFit/>
          </a:bodyPr>
          <a:lstStyle/>
          <a:p>
            <a:r>
              <a:rPr lang="en-US" sz="2800" b="1" cap="none" spc="0" dirty="0">
                <a:ln w="0"/>
                <a:solidFill>
                  <a:srgbClr val="660033"/>
                </a:solidFill>
              </a:rPr>
              <a:t>Step 3: </a:t>
            </a:r>
            <a:r>
              <a:rPr lang="en-US" sz="1800" b="1" dirty="0">
                <a:solidFill>
                  <a:srgbClr val="660033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Attach required documents &amp; a $300 check</a:t>
            </a:r>
          </a:p>
          <a:p>
            <a:r>
              <a:rPr lang="en-US" sz="2800" b="1" cap="none" spc="0" dirty="0">
                <a:ln w="0"/>
                <a:solidFill>
                  <a:srgbClr val="660033"/>
                </a:solidFill>
              </a:rPr>
              <a:t>Step 4: </a:t>
            </a:r>
            <a:r>
              <a:rPr lang="en-US" sz="1800" b="1" dirty="0">
                <a:solidFill>
                  <a:srgbClr val="660033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Create a self-addressed stamped envelope for return of your RRP Firm Certificate and RRP Lead Renovator Letter</a:t>
            </a:r>
          </a:p>
          <a:p>
            <a:r>
              <a:rPr lang="en-US" sz="2800" b="1" cap="none" spc="0" dirty="0">
                <a:ln w="0"/>
                <a:solidFill>
                  <a:srgbClr val="660033"/>
                </a:solidFill>
              </a:rPr>
              <a:t>Step 5: </a:t>
            </a:r>
            <a:r>
              <a:rPr lang="en-US" sz="1800" b="1" dirty="0">
                <a:solidFill>
                  <a:srgbClr val="660033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Bundle and send together</a:t>
            </a:r>
          </a:p>
        </p:txBody>
      </p:sp>
    </p:spTree>
    <p:extLst>
      <p:ext uri="{BB962C8B-B14F-4D97-AF65-F5344CB8AC3E}">
        <p14:creationId xmlns:p14="http://schemas.microsoft.com/office/powerpoint/2010/main" val="34309263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4">
            <a:extLst>
              <a:ext uri="{FF2B5EF4-FFF2-40B4-BE49-F238E27FC236}">
                <a16:creationId xmlns:a16="http://schemas.microsoft.com/office/drawing/2014/main" id="{B206C941-F173-41CE-9DA7-97BB3C2915B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153400" y="6356349"/>
            <a:ext cx="2743200" cy="365125"/>
          </a:xfrm>
        </p:spPr>
        <p:txBody>
          <a:bodyPr/>
          <a:lstStyle/>
          <a:p>
            <a:fld id="{45F88A11-BCEE-4750-8CF3-F1782FFAB968}" type="datetime1">
              <a:rPr lang="en-US" smtClean="0"/>
              <a:t>7/31/2024</a:t>
            </a:fld>
            <a:endParaRPr lang="en-US" dirty="0"/>
          </a:p>
        </p:txBody>
      </p:sp>
      <p:sp>
        <p:nvSpPr>
          <p:cNvPr id="3" name="Footer Placeholder 5">
            <a:extLst>
              <a:ext uri="{FF2B5EF4-FFF2-40B4-BE49-F238E27FC236}">
                <a16:creationId xmlns:a16="http://schemas.microsoft.com/office/drawing/2014/main" id="{867771A0-06D3-4C8A-B06C-8FFD170778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NCHFA: ESFRLP Implementation Workshop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AB4D27C-A56C-4EDD-A24B-562D4BFC72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24D6B1-29E1-4F1D-B698-5BDEB6FF5812}" type="slidenum">
              <a:rPr lang="en-US" smtClean="0"/>
              <a:t>14</a:t>
            </a:fld>
            <a:endParaRPr lang="en-US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F376374F-7061-420D-94EB-9333D3F2F420}"/>
              </a:ext>
            </a:extLst>
          </p:cNvPr>
          <p:cNvSpPr txBox="1">
            <a:spLocks/>
          </p:cNvSpPr>
          <p:nvPr/>
        </p:nvSpPr>
        <p:spPr>
          <a:xfrm>
            <a:off x="-1" y="-3809"/>
            <a:ext cx="12192001" cy="63011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951" b="1" dirty="0">
                <a:solidFill>
                  <a:srgbClr val="002060"/>
                </a:solidFill>
              </a:rPr>
              <a:t>Topic 7: </a:t>
            </a:r>
            <a:r>
              <a:rPr lang="en-US" sz="3100" b="1" dirty="0">
                <a:solidFill>
                  <a:srgbClr val="660033"/>
                </a:solidFill>
              </a:rPr>
              <a:t>Eligibility of non-EPS items</a:t>
            </a:r>
            <a:endParaRPr lang="en-US" sz="4951" dirty="0">
              <a:solidFill>
                <a:srgbClr val="660033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F8663E6-D543-4FC3-815E-1DCA84B97EF4}"/>
              </a:ext>
            </a:extLst>
          </p:cNvPr>
          <p:cNvSpPr txBox="1"/>
          <p:nvPr/>
        </p:nvSpPr>
        <p:spPr>
          <a:xfrm>
            <a:off x="407773" y="1013411"/>
            <a:ext cx="10676238" cy="4401205"/>
          </a:xfrm>
          <a:prstGeom prst="rect">
            <a:avLst/>
          </a:prstGeom>
          <a:solidFill>
            <a:srgbClr val="002060"/>
          </a:solidFill>
        </p:spPr>
        <p:txBody>
          <a:bodyPr wrap="square">
            <a:sp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20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Yes, this type of expenditure is eligible if you can answer all of the following statements in the affirmative: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20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 </a:t>
            </a: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en-US" sz="20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The home meets all items in the Essential Property Standard and any noted deficiencies are complete and executed and all required systems will last 5 years or longer.</a:t>
            </a:r>
            <a:endParaRPr lang="en-US" sz="20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en-US" sz="20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You would treat every other home/homeowner the same if funds allowed.</a:t>
            </a:r>
            <a:endParaRPr lang="en-US" sz="20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en-US" sz="20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In this home with this homeowner, no other need appears more pressing as a threat to life and safety of the occupant(s).</a:t>
            </a:r>
            <a:endParaRPr lang="en-US" sz="20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en-US" sz="20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There are sufficient funds in the project. </a:t>
            </a:r>
            <a:endParaRPr lang="en-US" sz="20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en-US" sz="20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The construction item will improve at least one of the following areas of the home: accessibility, safety, health, durability/longevity, or energy. </a:t>
            </a:r>
            <a:endParaRPr lang="en-US" sz="20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457200" marR="0">
              <a:spcBef>
                <a:spcPts val="0"/>
              </a:spcBef>
              <a:spcAft>
                <a:spcPts val="0"/>
              </a:spcAft>
            </a:pPr>
            <a:r>
              <a:rPr lang="en-US" sz="20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 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20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If you feel that you can answer all of the above in the affirmative just document everything as required and move forward.</a:t>
            </a:r>
          </a:p>
        </p:txBody>
      </p:sp>
    </p:spTree>
    <p:extLst>
      <p:ext uri="{BB962C8B-B14F-4D97-AF65-F5344CB8AC3E}">
        <p14:creationId xmlns:p14="http://schemas.microsoft.com/office/powerpoint/2010/main" val="122387762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4">
            <a:extLst>
              <a:ext uri="{FF2B5EF4-FFF2-40B4-BE49-F238E27FC236}">
                <a16:creationId xmlns:a16="http://schemas.microsoft.com/office/drawing/2014/main" id="{B206C941-F173-41CE-9DA7-97BB3C2915B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153400" y="6356349"/>
            <a:ext cx="2743200" cy="365125"/>
          </a:xfrm>
        </p:spPr>
        <p:txBody>
          <a:bodyPr/>
          <a:lstStyle/>
          <a:p>
            <a:fld id="{45F88A11-BCEE-4750-8CF3-F1782FFAB968}" type="datetime1">
              <a:rPr lang="en-US" smtClean="0"/>
              <a:t>7/31/2024</a:t>
            </a:fld>
            <a:endParaRPr lang="en-US" dirty="0"/>
          </a:p>
        </p:txBody>
      </p:sp>
      <p:sp>
        <p:nvSpPr>
          <p:cNvPr id="3" name="Footer Placeholder 5">
            <a:extLst>
              <a:ext uri="{FF2B5EF4-FFF2-40B4-BE49-F238E27FC236}">
                <a16:creationId xmlns:a16="http://schemas.microsoft.com/office/drawing/2014/main" id="{867771A0-06D3-4C8A-B06C-8FFD170778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</p:spPr>
        <p:txBody>
          <a:bodyPr/>
          <a:lstStyle/>
          <a:p>
            <a:r>
              <a:rPr lang="en-US" dirty="0"/>
              <a:t>NCHFA: ESFRLP Implementation Workshop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F376374F-7061-420D-94EB-9333D3F2F420}"/>
              </a:ext>
            </a:extLst>
          </p:cNvPr>
          <p:cNvSpPr txBox="1">
            <a:spLocks/>
          </p:cNvSpPr>
          <p:nvPr/>
        </p:nvSpPr>
        <p:spPr>
          <a:xfrm>
            <a:off x="-1" y="-3809"/>
            <a:ext cx="12192001" cy="63011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951" b="1" dirty="0">
                <a:solidFill>
                  <a:srgbClr val="002060"/>
                </a:solidFill>
              </a:rPr>
              <a:t>Topic 7: </a:t>
            </a:r>
            <a:r>
              <a:rPr lang="en-US" sz="3100" b="1" dirty="0">
                <a:solidFill>
                  <a:srgbClr val="660033"/>
                </a:solidFill>
              </a:rPr>
              <a:t>Eligibility of non-EPS items</a:t>
            </a:r>
            <a:endParaRPr lang="en-US" sz="4951" dirty="0">
              <a:solidFill>
                <a:srgbClr val="660033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F8663E6-D543-4FC3-815E-1DCA84B97EF4}"/>
              </a:ext>
            </a:extLst>
          </p:cNvPr>
          <p:cNvSpPr txBox="1"/>
          <p:nvPr/>
        </p:nvSpPr>
        <p:spPr>
          <a:xfrm>
            <a:off x="407773" y="1013411"/>
            <a:ext cx="10676238" cy="4401205"/>
          </a:xfrm>
          <a:prstGeom prst="rect">
            <a:avLst/>
          </a:prstGeom>
          <a:solidFill>
            <a:srgbClr val="002060"/>
          </a:solidFill>
        </p:spPr>
        <p:txBody>
          <a:bodyPr wrap="square">
            <a:sp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20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Yes, this type of expenditure is eligible if you can answer all of the following statements in the affirmative: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20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 </a:t>
            </a: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en-US" sz="20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The home meets all items in the Essential Property Standard and any noted deficiencies are complete and executed and all required systems will last 5 years or longer.</a:t>
            </a:r>
            <a:endParaRPr lang="en-US" sz="20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en-US" sz="20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You would treat every other home/homeowner the same if funds allowed.</a:t>
            </a:r>
            <a:endParaRPr lang="en-US" sz="20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en-US" sz="20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In this home with this homeowner, no other need appears more pressing as a threat to life and safety of the occupant(s).</a:t>
            </a:r>
            <a:endParaRPr lang="en-US" sz="20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en-US" sz="20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There are sufficient funds in the project. </a:t>
            </a:r>
            <a:endParaRPr lang="en-US" sz="20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en-US" sz="20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The construction item will improve at least one of the following areas of the home: accessibility, safety, health, durability/longevity, or energy. </a:t>
            </a:r>
            <a:endParaRPr lang="en-US" sz="20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457200" marR="0">
              <a:spcBef>
                <a:spcPts val="0"/>
              </a:spcBef>
              <a:spcAft>
                <a:spcPts val="0"/>
              </a:spcAft>
            </a:pPr>
            <a:r>
              <a:rPr lang="en-US" sz="20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 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20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If you feel that you can answer all of the above in the affirmative just document everything as required and move forward.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AB4D27C-A56C-4EDD-A24B-562D4BFC72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24D6B1-29E1-4F1D-B698-5BDEB6FF5812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853222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4">
            <a:extLst>
              <a:ext uri="{FF2B5EF4-FFF2-40B4-BE49-F238E27FC236}">
                <a16:creationId xmlns:a16="http://schemas.microsoft.com/office/drawing/2014/main" id="{B206C941-F173-41CE-9DA7-97BB3C2915B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153400" y="6356349"/>
            <a:ext cx="2743200" cy="365125"/>
          </a:xfrm>
        </p:spPr>
        <p:txBody>
          <a:bodyPr/>
          <a:lstStyle/>
          <a:p>
            <a:fld id="{45F88A11-BCEE-4750-8CF3-F1782FFAB968}" type="datetime1">
              <a:rPr lang="en-US" smtClean="0"/>
              <a:t>7/31/2024</a:t>
            </a:fld>
            <a:endParaRPr lang="en-US" dirty="0"/>
          </a:p>
        </p:txBody>
      </p:sp>
      <p:sp>
        <p:nvSpPr>
          <p:cNvPr id="3" name="Footer Placeholder 5">
            <a:extLst>
              <a:ext uri="{FF2B5EF4-FFF2-40B4-BE49-F238E27FC236}">
                <a16:creationId xmlns:a16="http://schemas.microsoft.com/office/drawing/2014/main" id="{867771A0-06D3-4C8A-B06C-8FFD170778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</p:spPr>
        <p:txBody>
          <a:bodyPr/>
          <a:lstStyle/>
          <a:p>
            <a:r>
              <a:rPr lang="en-US" dirty="0"/>
              <a:t>NCHFA: ESFRLP Implementation Workshop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F376374F-7061-420D-94EB-9333D3F2F420}"/>
              </a:ext>
            </a:extLst>
          </p:cNvPr>
          <p:cNvSpPr txBox="1">
            <a:spLocks/>
          </p:cNvSpPr>
          <p:nvPr/>
        </p:nvSpPr>
        <p:spPr>
          <a:xfrm>
            <a:off x="-1" y="-3809"/>
            <a:ext cx="12192001" cy="63011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951" b="1" dirty="0">
                <a:solidFill>
                  <a:srgbClr val="002060"/>
                </a:solidFill>
              </a:rPr>
              <a:t>Topic 8: </a:t>
            </a:r>
            <a:r>
              <a:rPr lang="en-US" sz="3100" b="1" dirty="0">
                <a:solidFill>
                  <a:srgbClr val="660033"/>
                </a:solidFill>
              </a:rPr>
              <a:t>Testing for Radon in Water – When &amp; Why</a:t>
            </a:r>
            <a:endParaRPr lang="en-US" sz="4951" dirty="0">
              <a:solidFill>
                <a:srgbClr val="660033"/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AB4D27C-A56C-4EDD-A24B-562D4BFC72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24D6B1-29E1-4F1D-B698-5BDEB6FF5812}" type="slidenum">
              <a:rPr lang="en-US" smtClean="0"/>
              <a:t>16</a:t>
            </a:fld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969E716-2957-4B30-9987-4D6DB1E9C121}"/>
              </a:ext>
            </a:extLst>
          </p:cNvPr>
          <p:cNvSpPr txBox="1"/>
          <p:nvPr/>
        </p:nvSpPr>
        <p:spPr>
          <a:xfrm>
            <a:off x="326714" y="900370"/>
            <a:ext cx="9900998" cy="400110"/>
          </a:xfrm>
          <a:prstGeom prst="rect">
            <a:avLst/>
          </a:prstGeom>
          <a:solidFill>
            <a:srgbClr val="002060"/>
          </a:solidFill>
        </p:spPr>
        <p:txBody>
          <a:bodyPr wrap="square">
            <a:sp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20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From DHHS, NC Radon Program Coordinator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AC4E6D67-F66F-49A4-8B47-F929FE6DF45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20911" y="1416343"/>
            <a:ext cx="8324770" cy="472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395953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4">
            <a:extLst>
              <a:ext uri="{FF2B5EF4-FFF2-40B4-BE49-F238E27FC236}">
                <a16:creationId xmlns:a16="http://schemas.microsoft.com/office/drawing/2014/main" id="{B206C941-F173-41CE-9DA7-97BB3C2915B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153400" y="6356349"/>
            <a:ext cx="2743200" cy="365125"/>
          </a:xfrm>
        </p:spPr>
        <p:txBody>
          <a:bodyPr/>
          <a:lstStyle/>
          <a:p>
            <a:fld id="{45F88A11-BCEE-4750-8CF3-F1782FFAB968}" type="datetime1">
              <a:rPr lang="en-US" smtClean="0"/>
              <a:t>7/31/2024</a:t>
            </a:fld>
            <a:endParaRPr lang="en-US" dirty="0"/>
          </a:p>
        </p:txBody>
      </p:sp>
      <p:sp>
        <p:nvSpPr>
          <p:cNvPr id="3" name="Footer Placeholder 5">
            <a:extLst>
              <a:ext uri="{FF2B5EF4-FFF2-40B4-BE49-F238E27FC236}">
                <a16:creationId xmlns:a16="http://schemas.microsoft.com/office/drawing/2014/main" id="{867771A0-06D3-4C8A-B06C-8FFD170778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</p:spPr>
        <p:txBody>
          <a:bodyPr/>
          <a:lstStyle/>
          <a:p>
            <a:r>
              <a:rPr lang="en-US" dirty="0"/>
              <a:t>NCHFA: ESFRLP Implementation Workshop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F376374F-7061-420D-94EB-9333D3F2F420}"/>
              </a:ext>
            </a:extLst>
          </p:cNvPr>
          <p:cNvSpPr txBox="1">
            <a:spLocks/>
          </p:cNvSpPr>
          <p:nvPr/>
        </p:nvSpPr>
        <p:spPr>
          <a:xfrm>
            <a:off x="-1" y="-3809"/>
            <a:ext cx="12192001" cy="63011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951" b="1" dirty="0">
                <a:solidFill>
                  <a:srgbClr val="002060"/>
                </a:solidFill>
              </a:rPr>
              <a:t>Topic 8: </a:t>
            </a:r>
            <a:r>
              <a:rPr lang="en-US" sz="3100" b="1" dirty="0">
                <a:solidFill>
                  <a:srgbClr val="660033"/>
                </a:solidFill>
              </a:rPr>
              <a:t>Testing for Radon in Water – Steps</a:t>
            </a:r>
            <a:endParaRPr lang="en-US" sz="4951" dirty="0">
              <a:solidFill>
                <a:srgbClr val="660033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F8663E6-D543-4FC3-815E-1DCA84B97EF4}"/>
              </a:ext>
            </a:extLst>
          </p:cNvPr>
          <p:cNvSpPr txBox="1"/>
          <p:nvPr/>
        </p:nvSpPr>
        <p:spPr>
          <a:xfrm>
            <a:off x="407773" y="1013411"/>
            <a:ext cx="10676238" cy="400110"/>
          </a:xfrm>
          <a:prstGeom prst="rect">
            <a:avLst/>
          </a:prstGeom>
          <a:solidFill>
            <a:srgbClr val="002060"/>
          </a:solidFill>
        </p:spPr>
        <p:txBody>
          <a:bodyPr wrap="square">
            <a:sp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20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From Wake County Environmental Services  -  </a:t>
            </a:r>
            <a:r>
              <a:rPr lang="en-US" sz="2000" dirty="0">
                <a:solidFill>
                  <a:srgbClr val="FF66CC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FIRST PRIORITY is to reduce radon in indoor air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AB4D27C-A56C-4EDD-A24B-562D4BFC72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24D6B1-29E1-4F1D-B698-5BDEB6FF5812}" type="slidenum">
              <a:rPr lang="en-US" smtClean="0"/>
              <a:t>17</a:t>
            </a:fld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14FD0916-F5AF-4053-9D35-468A62D6582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1292"/>
          <a:stretch/>
        </p:blipFill>
        <p:spPr>
          <a:xfrm>
            <a:off x="407773" y="1524000"/>
            <a:ext cx="10716124" cy="3864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222906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4">
            <a:extLst>
              <a:ext uri="{FF2B5EF4-FFF2-40B4-BE49-F238E27FC236}">
                <a16:creationId xmlns:a16="http://schemas.microsoft.com/office/drawing/2014/main" id="{B206C941-F173-41CE-9DA7-97BB3C2915B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153400" y="6356349"/>
            <a:ext cx="2743200" cy="365125"/>
          </a:xfrm>
        </p:spPr>
        <p:txBody>
          <a:bodyPr/>
          <a:lstStyle/>
          <a:p>
            <a:fld id="{45F88A11-BCEE-4750-8CF3-F1782FFAB968}" type="datetime1">
              <a:rPr lang="en-US" smtClean="0"/>
              <a:t>7/31/2024</a:t>
            </a:fld>
            <a:endParaRPr lang="en-US" dirty="0"/>
          </a:p>
        </p:txBody>
      </p:sp>
      <p:sp>
        <p:nvSpPr>
          <p:cNvPr id="3" name="Footer Placeholder 5">
            <a:extLst>
              <a:ext uri="{FF2B5EF4-FFF2-40B4-BE49-F238E27FC236}">
                <a16:creationId xmlns:a16="http://schemas.microsoft.com/office/drawing/2014/main" id="{867771A0-06D3-4C8A-B06C-8FFD170778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</p:spPr>
        <p:txBody>
          <a:bodyPr/>
          <a:lstStyle/>
          <a:p>
            <a:r>
              <a:rPr lang="en-US" dirty="0"/>
              <a:t>NCHFA: ESFRLP Implementation Workshop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F376374F-7061-420D-94EB-9333D3F2F420}"/>
              </a:ext>
            </a:extLst>
          </p:cNvPr>
          <p:cNvSpPr txBox="1">
            <a:spLocks/>
          </p:cNvSpPr>
          <p:nvPr/>
        </p:nvSpPr>
        <p:spPr>
          <a:xfrm>
            <a:off x="-1" y="-3809"/>
            <a:ext cx="12192001" cy="63011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951" b="1" dirty="0">
                <a:solidFill>
                  <a:srgbClr val="002060"/>
                </a:solidFill>
              </a:rPr>
              <a:t>Topic 9: </a:t>
            </a:r>
            <a:r>
              <a:rPr lang="en-US" sz="3100" b="1" dirty="0">
                <a:solidFill>
                  <a:srgbClr val="660033"/>
                </a:solidFill>
              </a:rPr>
              <a:t>Tripping Hazards per HUD’s NSPIRE</a:t>
            </a:r>
            <a:endParaRPr lang="en-US" sz="4951" dirty="0">
              <a:solidFill>
                <a:srgbClr val="660033"/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AB4D27C-A56C-4EDD-A24B-562D4BFC72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24D6B1-29E1-4F1D-B698-5BDEB6FF5812}" type="slidenum">
              <a:rPr lang="en-US" smtClean="0"/>
              <a:t>18</a:t>
            </a:fld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969E716-2957-4B30-9987-4D6DB1E9C121}"/>
              </a:ext>
            </a:extLst>
          </p:cNvPr>
          <p:cNvSpPr txBox="1"/>
          <p:nvPr/>
        </p:nvSpPr>
        <p:spPr>
          <a:xfrm>
            <a:off x="326714" y="900370"/>
            <a:ext cx="9900998" cy="595932"/>
          </a:xfrm>
          <a:prstGeom prst="rect">
            <a:avLst/>
          </a:prstGeom>
          <a:solidFill>
            <a:srgbClr val="002060"/>
          </a:solidFill>
        </p:spPr>
        <p:txBody>
          <a:bodyPr wrap="square">
            <a:sp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3200" u="sng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https://nspire.us-hc.com/1/en/topic/tripping-hazards</a:t>
            </a:r>
            <a:r>
              <a:rPr lang="en-US" sz="32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8AFD88F-2B27-4383-94FE-7478186714EC}"/>
              </a:ext>
            </a:extLst>
          </p:cNvPr>
          <p:cNvSpPr/>
          <p:nvPr/>
        </p:nvSpPr>
        <p:spPr>
          <a:xfrm>
            <a:off x="326714" y="1725001"/>
            <a:ext cx="10820257" cy="461665"/>
          </a:xfrm>
          <a:prstGeom prst="rect">
            <a:avLst/>
          </a:prstGeom>
          <a:solidFill>
            <a:srgbClr val="660033"/>
          </a:solidFill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NSPIRE is the new HUD National Standards for the Physical Inspection of Real Estate</a:t>
            </a:r>
            <a:endParaRPr lang="en-US" sz="2000" b="1" dirty="0">
              <a:solidFill>
                <a:schemeClr val="bg1"/>
              </a:solidFill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CBE256E3-DA6C-4F7E-8EB1-81CFE2B832A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42414" y="3677253"/>
            <a:ext cx="9107171" cy="1781424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8D5DEC92-DEED-4983-A889-97657021F44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75782" y="2359976"/>
            <a:ext cx="8840434" cy="1486107"/>
          </a:xfrm>
          <a:prstGeom prst="rect">
            <a:avLst/>
          </a:prstGeom>
        </p:spPr>
      </p:pic>
      <p:sp>
        <p:nvSpPr>
          <p:cNvPr id="13" name="Oval 12">
            <a:extLst>
              <a:ext uri="{FF2B5EF4-FFF2-40B4-BE49-F238E27FC236}">
                <a16:creationId xmlns:a16="http://schemas.microsoft.com/office/drawing/2014/main" id="{0976567E-F704-4753-8269-4A198673B17B}"/>
              </a:ext>
            </a:extLst>
          </p:cNvPr>
          <p:cNvSpPr/>
          <p:nvPr/>
        </p:nvSpPr>
        <p:spPr>
          <a:xfrm>
            <a:off x="787494" y="4115921"/>
            <a:ext cx="10617009" cy="904087"/>
          </a:xfrm>
          <a:prstGeom prst="ellipse">
            <a:avLst/>
          </a:prstGeom>
          <a:noFill/>
          <a:ln w="38100">
            <a:solidFill>
              <a:srgbClr val="9900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745515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4">
            <a:extLst>
              <a:ext uri="{FF2B5EF4-FFF2-40B4-BE49-F238E27FC236}">
                <a16:creationId xmlns:a16="http://schemas.microsoft.com/office/drawing/2014/main" id="{B206C941-F173-41CE-9DA7-97BB3C2915B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153400" y="6356349"/>
            <a:ext cx="2743200" cy="365125"/>
          </a:xfrm>
        </p:spPr>
        <p:txBody>
          <a:bodyPr/>
          <a:lstStyle/>
          <a:p>
            <a:fld id="{45F88A11-BCEE-4750-8CF3-F1782FFAB968}" type="datetime1">
              <a:rPr lang="en-US" smtClean="0"/>
              <a:t>7/31/2024</a:t>
            </a:fld>
            <a:endParaRPr lang="en-US" dirty="0"/>
          </a:p>
        </p:txBody>
      </p:sp>
      <p:sp>
        <p:nvSpPr>
          <p:cNvPr id="3" name="Footer Placeholder 5">
            <a:extLst>
              <a:ext uri="{FF2B5EF4-FFF2-40B4-BE49-F238E27FC236}">
                <a16:creationId xmlns:a16="http://schemas.microsoft.com/office/drawing/2014/main" id="{867771A0-06D3-4C8A-B06C-8FFD170778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</p:spPr>
        <p:txBody>
          <a:bodyPr/>
          <a:lstStyle/>
          <a:p>
            <a:r>
              <a:rPr lang="en-US" dirty="0"/>
              <a:t>NCHFA: ESFRLP Implementation Workshop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F376374F-7061-420D-94EB-9333D3F2F420}"/>
              </a:ext>
            </a:extLst>
          </p:cNvPr>
          <p:cNvSpPr txBox="1">
            <a:spLocks/>
          </p:cNvSpPr>
          <p:nvPr/>
        </p:nvSpPr>
        <p:spPr>
          <a:xfrm>
            <a:off x="-1" y="-3809"/>
            <a:ext cx="12192001" cy="63011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951" b="1" dirty="0">
                <a:solidFill>
                  <a:srgbClr val="002060"/>
                </a:solidFill>
              </a:rPr>
              <a:t>Topic 9: </a:t>
            </a:r>
            <a:r>
              <a:rPr lang="en-US" sz="3100" b="1" dirty="0">
                <a:solidFill>
                  <a:srgbClr val="660033"/>
                </a:solidFill>
              </a:rPr>
              <a:t>Tripping Hazards per HUD’s NSPIRE</a:t>
            </a:r>
            <a:endParaRPr lang="en-US" sz="4951" dirty="0">
              <a:solidFill>
                <a:srgbClr val="660033"/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AB4D27C-A56C-4EDD-A24B-562D4BFC72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24D6B1-29E1-4F1D-B698-5BDEB6FF5812}" type="slidenum">
              <a:rPr lang="en-US" smtClean="0"/>
              <a:t>19</a:t>
            </a:fld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034935D0-DBFC-4D05-A7AE-902A3D3AE4AF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2242457" y="859971"/>
            <a:ext cx="7260772" cy="50509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789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4">
            <a:extLst>
              <a:ext uri="{FF2B5EF4-FFF2-40B4-BE49-F238E27FC236}">
                <a16:creationId xmlns:a16="http://schemas.microsoft.com/office/drawing/2014/main" id="{B206C941-F173-41CE-9DA7-97BB3C2915B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153400" y="6356349"/>
            <a:ext cx="2743200" cy="365125"/>
          </a:xfrm>
        </p:spPr>
        <p:txBody>
          <a:bodyPr/>
          <a:lstStyle/>
          <a:p>
            <a:fld id="{E5A3D445-F47F-4838-95A3-996D81D51EE2}" type="datetime1">
              <a:rPr lang="en-US" smtClean="0"/>
              <a:t>7/31/2024</a:t>
            </a:fld>
            <a:endParaRPr lang="en-US" dirty="0"/>
          </a:p>
        </p:txBody>
      </p:sp>
      <p:sp>
        <p:nvSpPr>
          <p:cNvPr id="3" name="Footer Placeholder 5">
            <a:extLst>
              <a:ext uri="{FF2B5EF4-FFF2-40B4-BE49-F238E27FC236}">
                <a16:creationId xmlns:a16="http://schemas.microsoft.com/office/drawing/2014/main" id="{867771A0-06D3-4C8A-B06C-8FFD170778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NCHFA: ESFRLP Implementation Workshop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688C31B-B82A-47F1-97AB-78F9D5AC18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24D6B1-29E1-4F1D-B698-5BDEB6FF5812}" type="slidenum">
              <a:rPr lang="en-US" smtClean="0"/>
              <a:t>2</a:t>
            </a:fld>
            <a:endParaRPr lang="en-US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F376374F-7061-420D-94EB-9333D3F2F420}"/>
              </a:ext>
            </a:extLst>
          </p:cNvPr>
          <p:cNvSpPr txBox="1">
            <a:spLocks/>
          </p:cNvSpPr>
          <p:nvPr/>
        </p:nvSpPr>
        <p:spPr>
          <a:xfrm>
            <a:off x="-1" y="-3809"/>
            <a:ext cx="12192001" cy="63011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951" b="1" dirty="0">
                <a:solidFill>
                  <a:srgbClr val="002060"/>
                </a:solidFill>
              </a:rPr>
              <a:t>Topic 1: </a:t>
            </a:r>
            <a:r>
              <a:rPr lang="en-US" sz="3100" b="1" dirty="0">
                <a:solidFill>
                  <a:srgbClr val="660033"/>
                </a:solidFill>
              </a:rPr>
              <a:t>Cycles of the ESFR Program</a:t>
            </a:r>
            <a:endParaRPr lang="en-US" sz="4951" dirty="0">
              <a:solidFill>
                <a:srgbClr val="660033"/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4806BAB-855E-4B43-96D7-A118580E776C}"/>
              </a:ext>
            </a:extLst>
          </p:cNvPr>
          <p:cNvSpPr/>
          <p:nvPr/>
        </p:nvSpPr>
        <p:spPr>
          <a:xfrm>
            <a:off x="400693" y="1193186"/>
            <a:ext cx="10726220" cy="4493538"/>
          </a:xfrm>
          <a:prstGeom prst="rect">
            <a:avLst/>
          </a:prstGeom>
          <a:solidFill>
            <a:srgbClr val="002060"/>
          </a:solidFill>
        </p:spPr>
        <p:txBody>
          <a:bodyPr wrap="square">
            <a:spAutoFit/>
          </a:bodyPr>
          <a:lstStyle/>
          <a:p>
            <a:pPr marL="514350" indent="-514350">
              <a:buAutoNum type="arabicPeriod"/>
            </a:pPr>
            <a:r>
              <a:rPr lang="en-US" sz="2400" b="1" dirty="0">
                <a:solidFill>
                  <a:schemeClr val="bg1"/>
                </a:solidFill>
              </a:rPr>
              <a:t>A full ESFR cycle runs for 3 years</a:t>
            </a:r>
            <a:endParaRPr lang="en-US" sz="1400" b="1" dirty="0">
              <a:solidFill>
                <a:schemeClr val="bg1"/>
              </a:solidFill>
            </a:endParaRPr>
          </a:p>
          <a:p>
            <a:pPr marL="514350" indent="-514350">
              <a:buAutoNum type="arabicPeriod"/>
            </a:pPr>
            <a:endParaRPr lang="en-US" sz="1400" b="1" dirty="0">
              <a:solidFill>
                <a:schemeClr val="bg1"/>
              </a:solidFill>
            </a:endParaRPr>
          </a:p>
          <a:p>
            <a:pPr marL="514350" indent="-514350">
              <a:buAutoNum type="arabicPeriod"/>
            </a:pPr>
            <a:r>
              <a:rPr lang="en-US" sz="2400" b="1" dirty="0">
                <a:solidFill>
                  <a:schemeClr val="bg1"/>
                </a:solidFill>
              </a:rPr>
              <a:t>All 100 counties are served over a 3 year period: 34/33/33</a:t>
            </a:r>
          </a:p>
          <a:p>
            <a:pPr marL="514350" indent="-514350">
              <a:buAutoNum type="arabicPeriod"/>
            </a:pPr>
            <a:endParaRPr lang="en-US" sz="1400" b="1" dirty="0">
              <a:solidFill>
                <a:schemeClr val="bg1"/>
              </a:solidFill>
            </a:endParaRPr>
          </a:p>
          <a:p>
            <a:pPr marL="514350" indent="-514350">
              <a:buAutoNum type="arabicPeriod"/>
            </a:pPr>
            <a:r>
              <a:rPr lang="en-US" sz="2400" b="1" dirty="0">
                <a:solidFill>
                  <a:schemeClr val="bg1"/>
                </a:solidFill>
              </a:rPr>
              <a:t>Counties may apply only in their year of eligibility to apply</a:t>
            </a:r>
          </a:p>
          <a:p>
            <a:pPr marL="514350" indent="-514350">
              <a:buAutoNum type="arabicPeriod"/>
            </a:pPr>
            <a:endParaRPr lang="en-US" sz="1400" b="1" dirty="0">
              <a:solidFill>
                <a:schemeClr val="bg1"/>
              </a:solidFill>
            </a:endParaRPr>
          </a:p>
          <a:p>
            <a:pPr marL="514350" indent="-514350">
              <a:buAutoNum type="arabicPeriod"/>
            </a:pPr>
            <a:r>
              <a:rPr lang="en-US" sz="2400" b="1" dirty="0">
                <a:solidFill>
                  <a:schemeClr val="bg1"/>
                </a:solidFill>
              </a:rPr>
              <a:t>A full cycle will begin in 2025</a:t>
            </a:r>
          </a:p>
          <a:p>
            <a:pPr marL="514350" indent="-514350">
              <a:buAutoNum type="arabicPeriod"/>
            </a:pPr>
            <a:endParaRPr lang="en-US" sz="1400" b="1" dirty="0">
              <a:solidFill>
                <a:schemeClr val="bg1"/>
              </a:solidFill>
            </a:endParaRPr>
          </a:p>
          <a:p>
            <a:pPr marL="514350" indent="-514350">
              <a:buAutoNum type="arabicPeriod"/>
            </a:pPr>
            <a:r>
              <a:rPr lang="en-US" sz="2400" b="1" dirty="0">
                <a:solidFill>
                  <a:schemeClr val="bg1"/>
                </a:solidFill>
              </a:rPr>
              <a:t>Notice of Funding Availability (NOFA) posted in Nov/Dec of the preceding year</a:t>
            </a:r>
          </a:p>
          <a:p>
            <a:pPr marL="514350" indent="-514350">
              <a:buAutoNum type="arabicPeriod"/>
            </a:pPr>
            <a:endParaRPr lang="en-US" sz="1400" b="1" dirty="0">
              <a:solidFill>
                <a:schemeClr val="bg1"/>
              </a:solidFill>
            </a:endParaRPr>
          </a:p>
          <a:p>
            <a:pPr marL="514350" indent="-514350">
              <a:buAutoNum type="arabicPeriod"/>
            </a:pPr>
            <a:r>
              <a:rPr lang="en-US" sz="2400" b="1" dirty="0">
                <a:solidFill>
                  <a:schemeClr val="bg1"/>
                </a:solidFill>
              </a:rPr>
              <a:t>Major Changes usually occur at the beginning of a cycle</a:t>
            </a:r>
          </a:p>
          <a:p>
            <a:pPr marL="514350" indent="-514350">
              <a:buAutoNum type="arabicPeriod"/>
            </a:pPr>
            <a:endParaRPr lang="en-US" sz="1400" b="1" dirty="0">
              <a:solidFill>
                <a:schemeClr val="bg1"/>
              </a:solidFill>
            </a:endParaRPr>
          </a:p>
          <a:p>
            <a:pPr marL="514350" indent="-514350">
              <a:buAutoNum type="arabicPeriod"/>
            </a:pPr>
            <a:r>
              <a:rPr lang="en-US" sz="2400" b="1" dirty="0">
                <a:solidFill>
                  <a:schemeClr val="bg1"/>
                </a:solidFill>
              </a:rPr>
              <a:t>The 3 yr. Funding Cycle is in place to provide Local Governments and Non-profits a continuous flow of funding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2AD2D0A-1D8B-4930-9504-75B0126F41A9}"/>
              </a:ext>
            </a:extLst>
          </p:cNvPr>
          <p:cNvSpPr/>
          <p:nvPr/>
        </p:nvSpPr>
        <p:spPr>
          <a:xfrm>
            <a:off x="760878" y="626299"/>
            <a:ext cx="9044335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i="1" dirty="0">
                <a:ln w="0"/>
                <a:solidFill>
                  <a:srgbClr val="660033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This describes the program as it currently configured.</a:t>
            </a:r>
            <a:endParaRPr lang="en-US" sz="3200" b="0" i="1" cap="none" spc="0" dirty="0">
              <a:ln w="0"/>
              <a:solidFill>
                <a:srgbClr val="660033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5715457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4">
            <a:extLst>
              <a:ext uri="{FF2B5EF4-FFF2-40B4-BE49-F238E27FC236}">
                <a16:creationId xmlns:a16="http://schemas.microsoft.com/office/drawing/2014/main" id="{B206C941-F173-41CE-9DA7-97BB3C2915B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153400" y="6356349"/>
            <a:ext cx="2743200" cy="365125"/>
          </a:xfrm>
        </p:spPr>
        <p:txBody>
          <a:bodyPr/>
          <a:lstStyle/>
          <a:p>
            <a:fld id="{182E2AF2-BC5F-4A7A-B2E5-EC530C88285F}" type="datetime1">
              <a:rPr lang="en-US" smtClean="0"/>
              <a:t>7/31/2024</a:t>
            </a:fld>
            <a:endParaRPr lang="en-US" dirty="0"/>
          </a:p>
        </p:txBody>
      </p:sp>
      <p:sp>
        <p:nvSpPr>
          <p:cNvPr id="3" name="Footer Placeholder 5">
            <a:extLst>
              <a:ext uri="{FF2B5EF4-FFF2-40B4-BE49-F238E27FC236}">
                <a16:creationId xmlns:a16="http://schemas.microsoft.com/office/drawing/2014/main" id="{867771A0-06D3-4C8A-B06C-8FFD170778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NCHFA: ESFRLP Implementation Workshop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E373034-F100-48D9-857F-28874BFF13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24D6B1-29E1-4F1D-B698-5BDEB6FF5812}" type="slidenum">
              <a:rPr lang="en-US" smtClean="0"/>
              <a:t>3</a:t>
            </a:fld>
            <a:endParaRPr lang="en-US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F376374F-7061-420D-94EB-9333D3F2F420}"/>
              </a:ext>
            </a:extLst>
          </p:cNvPr>
          <p:cNvSpPr txBox="1">
            <a:spLocks/>
          </p:cNvSpPr>
          <p:nvPr/>
        </p:nvSpPr>
        <p:spPr>
          <a:xfrm>
            <a:off x="-1" y="-3809"/>
            <a:ext cx="12192001" cy="63011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951" b="1" dirty="0">
                <a:solidFill>
                  <a:srgbClr val="002060"/>
                </a:solidFill>
              </a:rPr>
              <a:t>Topic 1: </a:t>
            </a:r>
            <a:r>
              <a:rPr lang="en-US" sz="3100" b="1" dirty="0">
                <a:solidFill>
                  <a:srgbClr val="660033"/>
                </a:solidFill>
              </a:rPr>
              <a:t>Cycles of the ESFR Program</a:t>
            </a:r>
            <a:endParaRPr lang="en-US" sz="4951" dirty="0">
              <a:solidFill>
                <a:srgbClr val="660033"/>
              </a:solidFill>
            </a:endParaRPr>
          </a:p>
        </p:txBody>
      </p:sp>
      <p:pic>
        <p:nvPicPr>
          <p:cNvPr id="140" name="Picture 139">
            <a:extLst>
              <a:ext uri="{FF2B5EF4-FFF2-40B4-BE49-F238E27FC236}">
                <a16:creationId xmlns:a16="http://schemas.microsoft.com/office/drawing/2014/main" id="{728DA5C0-88EB-472E-B9C2-B1FBF383132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5600" y="626302"/>
            <a:ext cx="10213319" cy="58239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24057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4">
            <a:extLst>
              <a:ext uri="{FF2B5EF4-FFF2-40B4-BE49-F238E27FC236}">
                <a16:creationId xmlns:a16="http://schemas.microsoft.com/office/drawing/2014/main" id="{B206C941-F173-41CE-9DA7-97BB3C2915B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153400" y="6356349"/>
            <a:ext cx="2743200" cy="365125"/>
          </a:xfrm>
        </p:spPr>
        <p:txBody>
          <a:bodyPr/>
          <a:lstStyle/>
          <a:p>
            <a:fld id="{1C683786-4803-4D29-93AE-36D3229487F8}" type="datetime1">
              <a:rPr lang="en-US" smtClean="0"/>
              <a:t>7/31/2024</a:t>
            </a:fld>
            <a:endParaRPr lang="en-US" dirty="0"/>
          </a:p>
        </p:txBody>
      </p:sp>
      <p:sp>
        <p:nvSpPr>
          <p:cNvPr id="3" name="Footer Placeholder 5">
            <a:extLst>
              <a:ext uri="{FF2B5EF4-FFF2-40B4-BE49-F238E27FC236}">
                <a16:creationId xmlns:a16="http://schemas.microsoft.com/office/drawing/2014/main" id="{867771A0-06D3-4C8A-B06C-8FFD170778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NCHFA: ESFRLP Implementation Workshop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90A736F-FBF8-46DD-93BF-E26BCDC106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24D6B1-29E1-4F1D-B698-5BDEB6FF5812}" type="slidenum">
              <a:rPr lang="en-US" smtClean="0"/>
              <a:t>4</a:t>
            </a:fld>
            <a:endParaRPr lang="en-US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F376374F-7061-420D-94EB-9333D3F2F420}"/>
              </a:ext>
            </a:extLst>
          </p:cNvPr>
          <p:cNvSpPr txBox="1">
            <a:spLocks/>
          </p:cNvSpPr>
          <p:nvPr/>
        </p:nvSpPr>
        <p:spPr>
          <a:xfrm>
            <a:off x="-1" y="-3809"/>
            <a:ext cx="12192001" cy="63011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951" b="1" dirty="0">
                <a:solidFill>
                  <a:srgbClr val="002060"/>
                </a:solidFill>
              </a:rPr>
              <a:t>Topic 2: </a:t>
            </a:r>
            <a:r>
              <a:rPr lang="en-US" sz="3100" b="1" dirty="0">
                <a:solidFill>
                  <a:srgbClr val="660033"/>
                </a:solidFill>
              </a:rPr>
              <a:t>Administrative Funds Backup documentation</a:t>
            </a:r>
            <a:endParaRPr lang="en-US" sz="4951" dirty="0">
              <a:solidFill>
                <a:srgbClr val="660033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0005687-4113-4ADB-9DD5-4F458A2AEF9C}"/>
              </a:ext>
            </a:extLst>
          </p:cNvPr>
          <p:cNvPicPr/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7345" y="1989400"/>
            <a:ext cx="4380420" cy="3262222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FE342F7E-E2E8-4CCF-B653-D1D8F75CCDB2}"/>
              </a:ext>
            </a:extLst>
          </p:cNvPr>
          <p:cNvSpPr/>
          <p:nvPr/>
        </p:nvSpPr>
        <p:spPr>
          <a:xfrm>
            <a:off x="214235" y="824013"/>
            <a:ext cx="7383110" cy="4693593"/>
          </a:xfrm>
          <a:prstGeom prst="rect">
            <a:avLst/>
          </a:prstGeom>
          <a:solidFill>
            <a:srgbClr val="002060"/>
          </a:solidFill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Once Administrative Funds are available, per </a:t>
            </a:r>
            <a:r>
              <a:rPr lang="en-US" sz="2400" b="1" dirty="0">
                <a:solidFill>
                  <a:srgbClr val="FF99CC"/>
                </a:solidFill>
              </a:rPr>
              <a:t>PG 2.2.4.3</a:t>
            </a:r>
            <a:r>
              <a:rPr lang="en-US" sz="2400" b="1" dirty="0">
                <a:solidFill>
                  <a:schemeClr val="bg1"/>
                </a:solidFill>
              </a:rPr>
              <a:t>:</a:t>
            </a:r>
          </a:p>
          <a:p>
            <a:endParaRPr lang="en-US" sz="1100" b="1" dirty="0">
              <a:solidFill>
                <a:schemeClr val="bg1"/>
              </a:solidFill>
            </a:endParaRPr>
          </a:p>
          <a:p>
            <a:pPr marL="514350" indent="-514350">
              <a:buAutoNum type="arabicPeriod"/>
            </a:pPr>
            <a:r>
              <a:rPr lang="en-US" sz="2400" b="1" dirty="0">
                <a:solidFill>
                  <a:srgbClr val="FF99CC"/>
                </a:solidFill>
              </a:rPr>
              <a:t>Admin invoices </a:t>
            </a:r>
            <a:r>
              <a:rPr lang="en-US" sz="2400" b="1" dirty="0">
                <a:solidFill>
                  <a:schemeClr val="bg1"/>
                </a:solidFill>
              </a:rPr>
              <a:t>should be approved by the Member’s own internal Accounting processes to meet 2 CFR 200</a:t>
            </a:r>
          </a:p>
          <a:p>
            <a:pPr marL="514350" indent="-514350">
              <a:buAutoNum type="arabicPeriod"/>
            </a:pPr>
            <a:r>
              <a:rPr lang="en-US" sz="2400" b="1" dirty="0">
                <a:solidFill>
                  <a:schemeClr val="bg1"/>
                </a:solidFill>
              </a:rPr>
              <a:t>Approved </a:t>
            </a:r>
            <a:r>
              <a:rPr lang="en-US" sz="2400" b="1" dirty="0">
                <a:solidFill>
                  <a:srgbClr val="FF99CC"/>
                </a:solidFill>
              </a:rPr>
              <a:t>Admin Invoices </a:t>
            </a:r>
            <a:r>
              <a:rPr lang="en-US" sz="2400" b="1" dirty="0">
                <a:solidFill>
                  <a:schemeClr val="bg1"/>
                </a:solidFill>
              </a:rPr>
              <a:t>should be uploaded to the Partner Portal </a:t>
            </a:r>
          </a:p>
          <a:p>
            <a:pPr marL="514350" indent="-514350">
              <a:buAutoNum type="arabicPeriod"/>
            </a:pPr>
            <a:r>
              <a:rPr lang="en-US" sz="2400" b="1" dirty="0">
                <a:solidFill>
                  <a:schemeClr val="bg1"/>
                </a:solidFill>
              </a:rPr>
              <a:t>If there is an outside vendor invoice, this is the best choice to upload</a:t>
            </a:r>
          </a:p>
          <a:p>
            <a:pPr marL="514350" indent="-514350">
              <a:buAutoNum type="arabicPeriod"/>
            </a:pPr>
            <a:r>
              <a:rPr lang="en-US" sz="2400" b="1" dirty="0">
                <a:solidFill>
                  <a:schemeClr val="bg1"/>
                </a:solidFill>
              </a:rPr>
              <a:t>If Admin charges are internal, create an invoice on Company letterhead.</a:t>
            </a:r>
          </a:p>
          <a:p>
            <a:pPr marL="514350" indent="-514350">
              <a:buAutoNum type="arabicPeriod"/>
            </a:pPr>
            <a:r>
              <a:rPr lang="en-US" sz="2400" b="1" dirty="0">
                <a:solidFill>
                  <a:schemeClr val="bg1"/>
                </a:solidFill>
              </a:rPr>
              <a:t>Keep backup documentation for internal charges such as payroll, timesheets, allocation plans, etc.</a:t>
            </a:r>
          </a:p>
        </p:txBody>
      </p:sp>
    </p:spTree>
    <p:extLst>
      <p:ext uri="{BB962C8B-B14F-4D97-AF65-F5344CB8AC3E}">
        <p14:creationId xmlns:p14="http://schemas.microsoft.com/office/powerpoint/2010/main" val="35348913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4">
            <a:extLst>
              <a:ext uri="{FF2B5EF4-FFF2-40B4-BE49-F238E27FC236}">
                <a16:creationId xmlns:a16="http://schemas.microsoft.com/office/drawing/2014/main" id="{B206C941-F173-41CE-9DA7-97BB3C2915B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153400" y="6356349"/>
            <a:ext cx="2743200" cy="365125"/>
          </a:xfrm>
        </p:spPr>
        <p:txBody>
          <a:bodyPr/>
          <a:lstStyle/>
          <a:p>
            <a:fld id="{60330B5B-7150-4D6A-8EB3-2A093B67B8AF}" type="datetime1">
              <a:rPr lang="en-US" smtClean="0"/>
              <a:t>7/31/2024</a:t>
            </a:fld>
            <a:endParaRPr lang="en-US" dirty="0"/>
          </a:p>
        </p:txBody>
      </p:sp>
      <p:sp>
        <p:nvSpPr>
          <p:cNvPr id="3" name="Footer Placeholder 5">
            <a:extLst>
              <a:ext uri="{FF2B5EF4-FFF2-40B4-BE49-F238E27FC236}">
                <a16:creationId xmlns:a16="http://schemas.microsoft.com/office/drawing/2014/main" id="{867771A0-06D3-4C8A-B06C-8FFD170778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NCHFA: ESFRLP Implementation Workshop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3AB8236-AA4E-43F1-BB04-59E184662C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24D6B1-29E1-4F1D-B698-5BDEB6FF5812}" type="slidenum">
              <a:rPr lang="en-US" smtClean="0"/>
              <a:t>5</a:t>
            </a:fld>
            <a:endParaRPr lang="en-US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F376374F-7061-420D-94EB-9333D3F2F420}"/>
              </a:ext>
            </a:extLst>
          </p:cNvPr>
          <p:cNvSpPr txBox="1">
            <a:spLocks/>
          </p:cNvSpPr>
          <p:nvPr/>
        </p:nvSpPr>
        <p:spPr>
          <a:xfrm>
            <a:off x="-1" y="-3809"/>
            <a:ext cx="12192001" cy="63011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951" b="1" dirty="0">
                <a:solidFill>
                  <a:srgbClr val="002060"/>
                </a:solidFill>
              </a:rPr>
              <a:t>Topic 3: </a:t>
            </a:r>
            <a:r>
              <a:rPr lang="en-US" sz="3100" b="1" dirty="0">
                <a:solidFill>
                  <a:srgbClr val="660033"/>
                </a:solidFill>
              </a:rPr>
              <a:t>Assisting ESFR Clients targeted by a scam</a:t>
            </a:r>
            <a:endParaRPr lang="en-US" sz="4951" dirty="0">
              <a:solidFill>
                <a:srgbClr val="660033"/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2CE27B1-3B96-4849-A293-A696553D3E9D}"/>
              </a:ext>
            </a:extLst>
          </p:cNvPr>
          <p:cNvSpPr/>
          <p:nvPr/>
        </p:nvSpPr>
        <p:spPr>
          <a:xfrm>
            <a:off x="232191" y="511923"/>
            <a:ext cx="4512582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1" dirty="0">
                <a:ln w="0"/>
                <a:solidFill>
                  <a:srgbClr val="660033"/>
                </a:solidFill>
              </a:rPr>
              <a:t>Potential  Signs of a Scam</a:t>
            </a:r>
            <a:endParaRPr lang="en-US" sz="3200" b="1" cap="none" spc="0" dirty="0">
              <a:ln w="0"/>
              <a:solidFill>
                <a:srgbClr val="660033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1689875-4CA4-4DFC-AA6E-B7837B11467E}"/>
              </a:ext>
            </a:extLst>
          </p:cNvPr>
          <p:cNvSpPr/>
          <p:nvPr/>
        </p:nvSpPr>
        <p:spPr>
          <a:xfrm>
            <a:off x="357318" y="1064533"/>
            <a:ext cx="10810691" cy="4347985"/>
          </a:xfrm>
          <a:prstGeom prst="rect">
            <a:avLst/>
          </a:prstGeom>
          <a:solidFill>
            <a:srgbClr val="002060"/>
          </a:solidFill>
        </p:spPr>
        <p:txBody>
          <a:bodyPr wrap="square">
            <a:spAutoFit/>
          </a:bodyPr>
          <a:lstStyle/>
          <a:p>
            <a:pPr marL="514350" indent="-514350">
              <a:buAutoNum type="arabicPeriod"/>
            </a:pPr>
            <a:r>
              <a:rPr lang="en-US" sz="2400" b="1" dirty="0">
                <a:solidFill>
                  <a:schemeClr val="bg1"/>
                </a:solidFill>
              </a:rPr>
              <a:t>Homeowner receives a letter after the loan/project is closed.</a:t>
            </a:r>
          </a:p>
          <a:p>
            <a:pPr marL="514350" indent="-514350">
              <a:buAutoNum type="arabicPeriod"/>
            </a:pPr>
            <a:r>
              <a:rPr lang="en-US" sz="2400" b="1" dirty="0">
                <a:solidFill>
                  <a:schemeClr val="bg1"/>
                </a:solidFill>
              </a:rPr>
              <a:t>As our subrecipient, your organization should deliver the bulk of information.</a:t>
            </a:r>
          </a:p>
          <a:p>
            <a:pPr marL="514350" indent="-514350">
              <a:buAutoNum type="arabicPeriod"/>
            </a:pPr>
            <a:r>
              <a:rPr lang="en-US" sz="2400" b="1" dirty="0">
                <a:solidFill>
                  <a:schemeClr val="bg1"/>
                </a:solidFill>
              </a:rPr>
              <a:t>The homeowner (borrower) is being directed online to a location online that is not NCHFA.com</a:t>
            </a:r>
          </a:p>
          <a:p>
            <a:pPr marL="514350" indent="-514350">
              <a:buAutoNum type="arabicPeriod"/>
            </a:pPr>
            <a:r>
              <a:rPr lang="en-US" sz="2400" b="1" dirty="0">
                <a:solidFill>
                  <a:schemeClr val="bg1"/>
                </a:solidFill>
              </a:rPr>
              <a:t>The homeowner is being asked to:</a:t>
            </a:r>
          </a:p>
          <a:p>
            <a:pPr marL="971550" lvl="1" indent="-514350">
              <a:buAutoNum type="arabicPeriod"/>
            </a:pPr>
            <a:r>
              <a:rPr lang="en-US" sz="2400" b="1" dirty="0">
                <a:solidFill>
                  <a:schemeClr val="bg1"/>
                </a:solidFill>
              </a:rPr>
              <a:t>purchase something, like insurance.</a:t>
            </a:r>
          </a:p>
          <a:p>
            <a:pPr marL="971550" lvl="1" indent="-514350">
              <a:buAutoNum type="arabicPeriod"/>
            </a:pPr>
            <a:r>
              <a:rPr lang="en-US" sz="2400" b="1" dirty="0">
                <a:solidFill>
                  <a:schemeClr val="bg1"/>
                </a:solidFill>
              </a:rPr>
              <a:t>Give out information</a:t>
            </a:r>
          </a:p>
          <a:p>
            <a:pPr marL="514350" indent="-514350">
              <a:buAutoNum type="arabicPeriod"/>
            </a:pPr>
            <a:r>
              <a:rPr lang="en-US" sz="2400" b="1" dirty="0">
                <a:solidFill>
                  <a:schemeClr val="bg1"/>
                </a:solidFill>
              </a:rPr>
              <a:t>Links/Emails to NCHFA websites:</a:t>
            </a:r>
            <a:endParaRPr lang="en-US" sz="2800" b="1" dirty="0">
              <a:solidFill>
                <a:schemeClr val="bg1"/>
              </a:solidFill>
            </a:endParaRP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</a:pPr>
            <a:r>
              <a:rPr lang="en-US" sz="2000" u="sng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https://www.nchfa.com/homeowners/manage-your-loan</a:t>
            </a:r>
            <a:endParaRPr lang="en-US" sz="20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</a:pPr>
            <a:r>
              <a:rPr lang="en-US" sz="2000" u="none" strike="noStrike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subordinations@nchfa.com</a:t>
            </a:r>
            <a:r>
              <a:rPr lang="en-US" sz="20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(email)</a:t>
            </a:r>
            <a:endParaRPr lang="en-US" sz="20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</a:pPr>
            <a:r>
              <a:rPr lang="en-US" sz="2000" u="none" strike="noStrike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payoffs@nchfa.com</a:t>
            </a:r>
            <a:r>
              <a:rPr lang="en-US" sz="20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(email)</a:t>
            </a:r>
            <a:endParaRPr lang="en-US" sz="20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+mj-lt"/>
              <a:buAutoNum type="alphaLcPeriod"/>
            </a:pPr>
            <a:r>
              <a:rPr lang="en-US" sz="2000" u="sng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occupancy@nchfa.com</a:t>
            </a:r>
            <a:r>
              <a:rPr lang="en-US" sz="20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(email for estate and occupancy issues)</a:t>
            </a:r>
            <a:endParaRPr lang="en-US" sz="20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37036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4">
            <a:extLst>
              <a:ext uri="{FF2B5EF4-FFF2-40B4-BE49-F238E27FC236}">
                <a16:creationId xmlns:a16="http://schemas.microsoft.com/office/drawing/2014/main" id="{B206C941-F173-41CE-9DA7-97BB3C2915B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153400" y="6356349"/>
            <a:ext cx="2743200" cy="365125"/>
          </a:xfrm>
        </p:spPr>
        <p:txBody>
          <a:bodyPr/>
          <a:lstStyle/>
          <a:p>
            <a:fld id="{EA6B2128-B473-4A03-9ED7-E8EE3C06E9E9}" type="datetime1">
              <a:rPr lang="en-US" smtClean="0"/>
              <a:t>7/31/2024</a:t>
            </a:fld>
            <a:endParaRPr lang="en-US" dirty="0"/>
          </a:p>
        </p:txBody>
      </p:sp>
      <p:sp>
        <p:nvSpPr>
          <p:cNvPr id="3" name="Footer Placeholder 5">
            <a:extLst>
              <a:ext uri="{FF2B5EF4-FFF2-40B4-BE49-F238E27FC236}">
                <a16:creationId xmlns:a16="http://schemas.microsoft.com/office/drawing/2014/main" id="{867771A0-06D3-4C8A-B06C-8FFD170778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NCHFA: ESFRLP Implementation Workshop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72B408E3-C6DB-43B1-9D87-5D9FDBE378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24D6B1-29E1-4F1D-B698-5BDEB6FF5812}" type="slidenum">
              <a:rPr lang="en-US" smtClean="0"/>
              <a:t>6</a:t>
            </a:fld>
            <a:endParaRPr lang="en-US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F376374F-7061-420D-94EB-9333D3F2F420}"/>
              </a:ext>
            </a:extLst>
          </p:cNvPr>
          <p:cNvSpPr txBox="1">
            <a:spLocks/>
          </p:cNvSpPr>
          <p:nvPr/>
        </p:nvSpPr>
        <p:spPr>
          <a:xfrm>
            <a:off x="-1" y="-3809"/>
            <a:ext cx="12192001" cy="63011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951" b="1" dirty="0">
                <a:solidFill>
                  <a:srgbClr val="002060"/>
                </a:solidFill>
              </a:rPr>
              <a:t>Topic 3: </a:t>
            </a:r>
            <a:r>
              <a:rPr lang="en-US" sz="3100" b="1" dirty="0">
                <a:solidFill>
                  <a:srgbClr val="660033"/>
                </a:solidFill>
              </a:rPr>
              <a:t>Assisting ESFR Clients targeted by a scam</a:t>
            </a:r>
            <a:endParaRPr lang="en-US" sz="4951" dirty="0">
              <a:solidFill>
                <a:srgbClr val="660033"/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C1DD736-EDF7-411F-B89A-89CACB75869A}"/>
              </a:ext>
            </a:extLst>
          </p:cNvPr>
          <p:cNvSpPr/>
          <p:nvPr/>
        </p:nvSpPr>
        <p:spPr>
          <a:xfrm>
            <a:off x="347044" y="1189138"/>
            <a:ext cx="10338079" cy="3785652"/>
          </a:xfrm>
          <a:prstGeom prst="rect">
            <a:avLst/>
          </a:prstGeom>
          <a:solidFill>
            <a:srgbClr val="002060"/>
          </a:solidFill>
        </p:spPr>
        <p:txBody>
          <a:bodyPr wrap="square">
            <a:spAutoFit/>
          </a:bodyPr>
          <a:lstStyle/>
          <a:p>
            <a:pPr marL="514350" indent="-514350">
              <a:buAutoNum type="arabicPeriod"/>
            </a:pPr>
            <a:r>
              <a:rPr lang="en-US" sz="2400" b="1" dirty="0">
                <a:solidFill>
                  <a:schemeClr val="bg1"/>
                </a:solidFill>
              </a:rPr>
              <a:t>NCHFA letters (with two exceptions) are for information only:</a:t>
            </a:r>
          </a:p>
          <a:p>
            <a:pPr marL="971550" lvl="1" indent="-514350">
              <a:buAutoNum type="arabicPeriod"/>
            </a:pPr>
            <a:r>
              <a:rPr lang="en-US" sz="2400" b="1" dirty="0">
                <a:solidFill>
                  <a:schemeClr val="bg1"/>
                </a:solidFill>
              </a:rPr>
              <a:t>Good Faith Estimate</a:t>
            </a:r>
          </a:p>
          <a:p>
            <a:pPr marL="971550" lvl="1" indent="-514350">
              <a:buAutoNum type="arabicPeriod"/>
            </a:pPr>
            <a:r>
              <a:rPr lang="en-US" sz="2400" b="1" dirty="0">
                <a:solidFill>
                  <a:schemeClr val="bg1"/>
                </a:solidFill>
              </a:rPr>
              <a:t>Estoppel</a:t>
            </a:r>
          </a:p>
          <a:p>
            <a:pPr marL="971550" lvl="1" indent="-514350">
              <a:buAutoNum type="arabicPeriod"/>
            </a:pPr>
            <a:r>
              <a:rPr lang="en-US" sz="2400" b="1" dirty="0">
                <a:solidFill>
                  <a:schemeClr val="bg1"/>
                </a:solidFill>
              </a:rPr>
              <a:t>Welcome letter with first Annual Privacy from NCHFA servicing</a:t>
            </a:r>
          </a:p>
          <a:p>
            <a:pPr marL="971550" lvl="1" indent="-514350">
              <a:buAutoNum type="arabicPeriod"/>
            </a:pPr>
            <a:r>
              <a:rPr lang="en-US" sz="2400" b="1" dirty="0">
                <a:solidFill>
                  <a:schemeClr val="bg1"/>
                </a:solidFill>
              </a:rPr>
              <a:t>Annual Privacy notice from NCHFA servicing</a:t>
            </a:r>
          </a:p>
          <a:p>
            <a:pPr marL="971550" lvl="1" indent="-514350">
              <a:buAutoNum type="arabicPeriod"/>
            </a:pPr>
            <a:r>
              <a:rPr lang="en-US" sz="2400" b="1" dirty="0">
                <a:solidFill>
                  <a:schemeClr val="bg1"/>
                </a:solidFill>
              </a:rPr>
              <a:t>Satisfaction of the Loan/Release of the Lien-Borrower to get copy from Register of Deeds</a:t>
            </a:r>
          </a:p>
          <a:p>
            <a:pPr marL="514350" indent="-514350">
              <a:buAutoNum type="arabicPeriod"/>
            </a:pPr>
            <a:r>
              <a:rPr lang="en-US" sz="2400" b="1" dirty="0">
                <a:solidFill>
                  <a:schemeClr val="bg1"/>
                </a:solidFill>
              </a:rPr>
              <a:t>These two types of letters require a response:</a:t>
            </a:r>
          </a:p>
          <a:p>
            <a:pPr marL="971550" lvl="1" indent="-514350">
              <a:buAutoNum type="arabicPeriod"/>
            </a:pPr>
            <a:r>
              <a:rPr lang="en-US" sz="2400" i="1" dirty="0">
                <a:solidFill>
                  <a:schemeClr val="bg1"/>
                </a:solidFill>
              </a:rPr>
              <a:t>Estate Letters if the Borrower dies</a:t>
            </a:r>
          </a:p>
          <a:p>
            <a:pPr marL="971550" lvl="1" indent="-514350">
              <a:buAutoNum type="arabicPeriod"/>
            </a:pPr>
            <a:r>
              <a:rPr lang="en-US" sz="2400" i="1" dirty="0">
                <a:solidFill>
                  <a:schemeClr val="bg1"/>
                </a:solidFill>
              </a:rPr>
              <a:t>Borrower changing occupancy letter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BE9F809-7E3F-4844-AF85-C782FD1B2EF9}"/>
              </a:ext>
            </a:extLst>
          </p:cNvPr>
          <p:cNvSpPr/>
          <p:nvPr/>
        </p:nvSpPr>
        <p:spPr>
          <a:xfrm>
            <a:off x="254442" y="626301"/>
            <a:ext cx="4940712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1" dirty="0">
                <a:ln w="0"/>
                <a:solidFill>
                  <a:srgbClr val="660033"/>
                </a:solidFill>
              </a:rPr>
              <a:t>Typical Letters NCHFA sends</a:t>
            </a:r>
            <a:endParaRPr lang="en-US" sz="3200" b="1" cap="none" spc="0" dirty="0">
              <a:ln w="0"/>
              <a:solidFill>
                <a:srgbClr val="660033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227FB28-D375-47A5-B707-8E161D974EF5}"/>
              </a:ext>
            </a:extLst>
          </p:cNvPr>
          <p:cNvSpPr/>
          <p:nvPr/>
        </p:nvSpPr>
        <p:spPr>
          <a:xfrm>
            <a:off x="347044" y="4960289"/>
            <a:ext cx="10338079" cy="67710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000" b="1" dirty="0">
                <a:ln w="0"/>
                <a:solidFill>
                  <a:srgbClr val="660033"/>
                </a:solidFill>
              </a:rPr>
              <a:t>Website discussing solicitations: </a:t>
            </a:r>
          </a:p>
          <a:p>
            <a:pPr algn="ctr"/>
            <a:r>
              <a:rPr lang="en-US" sz="1800" u="sng" dirty="0">
                <a:solidFill>
                  <a:srgbClr val="0563C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https://www.nchfa.com/homeowners/manage-your-loan/notice-borrowers-regarding-insurance-solicitations</a:t>
            </a:r>
            <a:endParaRPr lang="en-US" sz="3200" b="1" cap="none" spc="0" dirty="0">
              <a:ln w="0"/>
              <a:solidFill>
                <a:srgbClr val="66003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27035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4">
            <a:extLst>
              <a:ext uri="{FF2B5EF4-FFF2-40B4-BE49-F238E27FC236}">
                <a16:creationId xmlns:a16="http://schemas.microsoft.com/office/drawing/2014/main" id="{B206C941-F173-41CE-9DA7-97BB3C2915B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153400" y="6356349"/>
            <a:ext cx="2743200" cy="365125"/>
          </a:xfrm>
        </p:spPr>
        <p:txBody>
          <a:bodyPr/>
          <a:lstStyle/>
          <a:p>
            <a:fld id="{C7C32878-BBA7-41C3-9772-647A6473705A}" type="datetime1">
              <a:rPr lang="en-US" smtClean="0"/>
              <a:t>7/31/2024</a:t>
            </a:fld>
            <a:endParaRPr lang="en-US" dirty="0"/>
          </a:p>
        </p:txBody>
      </p:sp>
      <p:sp>
        <p:nvSpPr>
          <p:cNvPr id="3" name="Footer Placeholder 5">
            <a:extLst>
              <a:ext uri="{FF2B5EF4-FFF2-40B4-BE49-F238E27FC236}">
                <a16:creationId xmlns:a16="http://schemas.microsoft.com/office/drawing/2014/main" id="{867771A0-06D3-4C8A-B06C-8FFD170778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NCHFA: ESFRLP Implementation Workshop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C16E3DC-803A-4993-927F-ADB6D85DDE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24D6B1-29E1-4F1D-B698-5BDEB6FF5812}" type="slidenum">
              <a:rPr lang="en-US" smtClean="0"/>
              <a:t>7</a:t>
            </a:fld>
            <a:endParaRPr lang="en-US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F376374F-7061-420D-94EB-9333D3F2F420}"/>
              </a:ext>
            </a:extLst>
          </p:cNvPr>
          <p:cNvSpPr txBox="1">
            <a:spLocks/>
          </p:cNvSpPr>
          <p:nvPr/>
        </p:nvSpPr>
        <p:spPr>
          <a:xfrm>
            <a:off x="-1" y="-3809"/>
            <a:ext cx="12192001" cy="63011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951" b="1" dirty="0">
                <a:solidFill>
                  <a:srgbClr val="002060"/>
                </a:solidFill>
              </a:rPr>
              <a:t>Topic 4: </a:t>
            </a:r>
            <a:r>
              <a:rPr lang="en-US" sz="3100" b="1" dirty="0">
                <a:solidFill>
                  <a:srgbClr val="660033"/>
                </a:solidFill>
              </a:rPr>
              <a:t>Project Amendments (PA)</a:t>
            </a:r>
            <a:endParaRPr lang="en-US" sz="4951" dirty="0">
              <a:solidFill>
                <a:srgbClr val="660033"/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B6A1F3B-4946-4EE8-8962-12607714A3DB}"/>
              </a:ext>
            </a:extLst>
          </p:cNvPr>
          <p:cNvSpPr/>
          <p:nvPr/>
        </p:nvSpPr>
        <p:spPr>
          <a:xfrm>
            <a:off x="593620" y="1271336"/>
            <a:ext cx="10594934" cy="4062651"/>
          </a:xfrm>
          <a:prstGeom prst="rect">
            <a:avLst/>
          </a:prstGeom>
          <a:solidFill>
            <a:srgbClr val="002060"/>
          </a:solidFill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Why do I need to file a Project Amendment for anyone with access to the Portal?</a:t>
            </a:r>
          </a:p>
          <a:p>
            <a:endParaRPr lang="en-US" sz="1400" b="1" dirty="0">
              <a:solidFill>
                <a:schemeClr val="bg1"/>
              </a:solidFill>
            </a:endParaRPr>
          </a:p>
          <a:p>
            <a:pPr marL="971550" lvl="1" indent="-514350">
              <a:buAutoNum type="arabicPeriod"/>
            </a:pPr>
            <a:r>
              <a:rPr lang="en-US" sz="2400" b="1" dirty="0">
                <a:solidFill>
                  <a:schemeClr val="bg1"/>
                </a:solidFill>
              </a:rPr>
              <a:t>The portal collects PII (personally-identifiable information) data, much of this information is considered sensitive</a:t>
            </a:r>
          </a:p>
          <a:p>
            <a:pPr marL="971550" lvl="1" indent="-514350">
              <a:buAutoNum type="arabicPeriod"/>
            </a:pPr>
            <a:endParaRPr lang="en-US" sz="1400" b="1" dirty="0">
              <a:solidFill>
                <a:schemeClr val="bg1"/>
              </a:solidFill>
            </a:endParaRPr>
          </a:p>
          <a:p>
            <a:pPr marL="971550" lvl="1" indent="-514350">
              <a:buAutoNum type="arabicPeriod"/>
            </a:pPr>
            <a:r>
              <a:rPr lang="en-US" sz="2400" b="1" dirty="0">
                <a:solidFill>
                  <a:schemeClr val="bg1"/>
                </a:solidFill>
              </a:rPr>
              <a:t>There are no firewalls inside the portal, all data can be seen by those with access</a:t>
            </a:r>
          </a:p>
          <a:p>
            <a:pPr marL="971550" lvl="1" indent="-514350">
              <a:buAutoNum type="arabicPeriod"/>
            </a:pPr>
            <a:endParaRPr lang="en-US" sz="1400" b="1" dirty="0">
              <a:solidFill>
                <a:schemeClr val="bg1"/>
              </a:solidFill>
            </a:endParaRPr>
          </a:p>
          <a:p>
            <a:pPr marL="971550" lvl="1" indent="-514350">
              <a:buAutoNum type="arabicPeriod"/>
            </a:pPr>
            <a:r>
              <a:rPr lang="en-US" sz="2400" b="1" dirty="0">
                <a:solidFill>
                  <a:schemeClr val="bg1"/>
                </a:solidFill>
              </a:rPr>
              <a:t>HUD requires that the Agency manages access to sensitive PII</a:t>
            </a:r>
          </a:p>
          <a:p>
            <a:pPr marL="971550" lvl="1" indent="-514350">
              <a:buAutoNum type="arabicPeriod"/>
            </a:pPr>
            <a:endParaRPr lang="en-US" sz="1400" b="1" dirty="0">
              <a:solidFill>
                <a:schemeClr val="bg1"/>
              </a:solidFill>
            </a:endParaRPr>
          </a:p>
          <a:p>
            <a:pPr marL="971550" lvl="1" indent="-514350">
              <a:buAutoNum type="arabicPeriod"/>
            </a:pPr>
            <a:r>
              <a:rPr lang="en-US" sz="2400" b="1" dirty="0">
                <a:solidFill>
                  <a:schemeClr val="bg1"/>
                </a:solidFill>
              </a:rPr>
              <a:t>Therefore, the Agency needs a PA on every person who has access to the Portal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4E749BF-C674-4E4B-BE6C-BF63CE7B33A2}"/>
              </a:ext>
            </a:extLst>
          </p:cNvPr>
          <p:cNvSpPr/>
          <p:nvPr/>
        </p:nvSpPr>
        <p:spPr>
          <a:xfrm>
            <a:off x="455929" y="626301"/>
            <a:ext cx="8174803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dirty="0">
                <a:ln w="0"/>
                <a:solidFill>
                  <a:srgbClr val="660033"/>
                </a:solidFill>
              </a:rPr>
              <a:t>AKA: Why we need a PA when you add team personnel</a:t>
            </a:r>
            <a:endParaRPr lang="en-US" sz="2800" cap="none" spc="0" dirty="0">
              <a:ln w="0"/>
              <a:solidFill>
                <a:srgbClr val="66003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212905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4">
            <a:extLst>
              <a:ext uri="{FF2B5EF4-FFF2-40B4-BE49-F238E27FC236}">
                <a16:creationId xmlns:a16="http://schemas.microsoft.com/office/drawing/2014/main" id="{B206C941-F173-41CE-9DA7-97BB3C2915B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153400" y="6356349"/>
            <a:ext cx="2743200" cy="365125"/>
          </a:xfrm>
        </p:spPr>
        <p:txBody>
          <a:bodyPr/>
          <a:lstStyle/>
          <a:p>
            <a:fld id="{B7224EEE-703C-4337-986D-E1D14D7A6E61}" type="datetime1">
              <a:rPr lang="en-US" smtClean="0"/>
              <a:t>7/31/2024</a:t>
            </a:fld>
            <a:endParaRPr lang="en-US" dirty="0"/>
          </a:p>
        </p:txBody>
      </p:sp>
      <p:sp>
        <p:nvSpPr>
          <p:cNvPr id="3" name="Footer Placeholder 5">
            <a:extLst>
              <a:ext uri="{FF2B5EF4-FFF2-40B4-BE49-F238E27FC236}">
                <a16:creationId xmlns:a16="http://schemas.microsoft.com/office/drawing/2014/main" id="{867771A0-06D3-4C8A-B06C-8FFD170778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NCHFA: ESFRLP Implementation Workshop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0DFB89C-16C0-44F0-B36F-AB393562DA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24D6B1-29E1-4F1D-B698-5BDEB6FF5812}" type="slidenum">
              <a:rPr lang="en-US" smtClean="0"/>
              <a:t>8</a:t>
            </a:fld>
            <a:endParaRPr lang="en-US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F376374F-7061-420D-94EB-9333D3F2F420}"/>
              </a:ext>
            </a:extLst>
          </p:cNvPr>
          <p:cNvSpPr txBox="1">
            <a:spLocks/>
          </p:cNvSpPr>
          <p:nvPr/>
        </p:nvSpPr>
        <p:spPr>
          <a:xfrm>
            <a:off x="-1" y="-3809"/>
            <a:ext cx="12192001" cy="63011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951" b="1" dirty="0">
                <a:solidFill>
                  <a:srgbClr val="002060"/>
                </a:solidFill>
              </a:rPr>
              <a:t>Topic 4: </a:t>
            </a:r>
            <a:r>
              <a:rPr lang="en-US" sz="3100" b="1" dirty="0">
                <a:solidFill>
                  <a:srgbClr val="660033"/>
                </a:solidFill>
              </a:rPr>
              <a:t>Project Amendments (PA)</a:t>
            </a:r>
            <a:endParaRPr lang="en-US" sz="4951" dirty="0">
              <a:solidFill>
                <a:srgbClr val="660033"/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B6A1F3B-4946-4EE8-8962-12607714A3DB}"/>
              </a:ext>
            </a:extLst>
          </p:cNvPr>
          <p:cNvSpPr/>
          <p:nvPr/>
        </p:nvSpPr>
        <p:spPr>
          <a:xfrm>
            <a:off x="603894" y="1240514"/>
            <a:ext cx="10594934" cy="907941"/>
          </a:xfrm>
          <a:prstGeom prst="rect">
            <a:avLst/>
          </a:prstGeom>
          <a:solidFill>
            <a:srgbClr val="002060"/>
          </a:solidFill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Website: </a:t>
            </a:r>
            <a:r>
              <a:rPr lang="en-US" b="1" dirty="0">
                <a:solidFill>
                  <a:srgbClr val="FF99CC"/>
                </a:solidFill>
              </a:rPr>
              <a:t>https://www.housingbuildsnc.com/home-ownership-partners/community-partners/community-programs/essential-single-family-rehabilitation-loan-pool/forms-and-resources</a:t>
            </a:r>
          </a:p>
          <a:p>
            <a:endParaRPr lang="en-US" sz="1100" b="1" dirty="0">
              <a:solidFill>
                <a:srgbClr val="FF99CC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4E749BF-C674-4E4B-BE6C-BF63CE7B33A2}"/>
              </a:ext>
            </a:extLst>
          </p:cNvPr>
          <p:cNvSpPr/>
          <p:nvPr/>
        </p:nvSpPr>
        <p:spPr>
          <a:xfrm>
            <a:off x="532704" y="626301"/>
            <a:ext cx="2966389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dirty="0">
                <a:ln w="0"/>
                <a:solidFill>
                  <a:srgbClr val="660033"/>
                </a:solidFill>
              </a:rPr>
              <a:t>Where to Find a PA</a:t>
            </a:r>
            <a:endParaRPr lang="en-US" sz="2800" cap="none" spc="0" dirty="0">
              <a:ln w="0"/>
              <a:solidFill>
                <a:srgbClr val="660033"/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E374A86-6DCF-4795-A6B7-96887EFD9A12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894" y="2543215"/>
            <a:ext cx="5709435" cy="282522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36AC31BD-E79F-4713-A996-438F693BFAC7}"/>
              </a:ext>
            </a:extLst>
          </p:cNvPr>
          <p:cNvSpPr/>
          <p:nvPr/>
        </p:nvSpPr>
        <p:spPr>
          <a:xfrm>
            <a:off x="6949512" y="2487068"/>
            <a:ext cx="4249316" cy="3170099"/>
          </a:xfrm>
          <a:prstGeom prst="rect">
            <a:avLst/>
          </a:prstGeom>
          <a:solidFill>
            <a:srgbClr val="002060"/>
          </a:solidFill>
        </p:spPr>
        <p:txBody>
          <a:bodyPr wrap="square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</a:rPr>
              <a:t>What information does a Project Amendment Collect?</a:t>
            </a:r>
          </a:p>
          <a:p>
            <a:pPr marL="514350" indent="-514350">
              <a:buAutoNum type="arabicPeriod"/>
            </a:pPr>
            <a:r>
              <a:rPr lang="en-US" sz="2000" b="1" dirty="0">
                <a:solidFill>
                  <a:schemeClr val="bg1"/>
                </a:solidFill>
              </a:rPr>
              <a:t>Who and what position is being replaced</a:t>
            </a:r>
          </a:p>
          <a:p>
            <a:pPr marL="514350" indent="-514350">
              <a:buAutoNum type="arabicPeriod"/>
            </a:pPr>
            <a:r>
              <a:rPr lang="en-US" sz="2000" b="1" dirty="0">
                <a:solidFill>
                  <a:schemeClr val="bg1"/>
                </a:solidFill>
              </a:rPr>
              <a:t>Who is the new person?</a:t>
            </a:r>
          </a:p>
          <a:p>
            <a:pPr marL="971550" lvl="1" indent="-514350">
              <a:buAutoNum type="arabicPeriod"/>
            </a:pPr>
            <a:r>
              <a:rPr lang="en-US" sz="2000" b="1" dirty="0">
                <a:solidFill>
                  <a:srgbClr val="FF99CC"/>
                </a:solidFill>
              </a:rPr>
              <a:t>Position(s) being replaced</a:t>
            </a:r>
          </a:p>
          <a:p>
            <a:pPr marL="971550" lvl="1" indent="-514350">
              <a:buAutoNum type="arabicPeriod"/>
            </a:pPr>
            <a:r>
              <a:rPr lang="en-US" sz="2000" b="1" dirty="0">
                <a:solidFill>
                  <a:srgbClr val="FF99CC"/>
                </a:solidFill>
              </a:rPr>
              <a:t>Name</a:t>
            </a:r>
          </a:p>
          <a:p>
            <a:pPr marL="971550" lvl="1" indent="-514350">
              <a:buAutoNum type="arabicPeriod"/>
            </a:pPr>
            <a:r>
              <a:rPr lang="en-US" sz="2000" b="1" dirty="0">
                <a:solidFill>
                  <a:srgbClr val="FF99CC"/>
                </a:solidFill>
              </a:rPr>
              <a:t>Title</a:t>
            </a:r>
          </a:p>
          <a:p>
            <a:pPr marL="971550" lvl="1" indent="-514350">
              <a:buAutoNum type="arabicPeriod"/>
            </a:pPr>
            <a:r>
              <a:rPr lang="en-US" sz="2000" b="1" dirty="0">
                <a:solidFill>
                  <a:srgbClr val="FF99CC"/>
                </a:solidFill>
              </a:rPr>
              <a:t>Email</a:t>
            </a:r>
          </a:p>
          <a:p>
            <a:pPr marL="971550" lvl="1" indent="-514350">
              <a:buAutoNum type="arabicPeriod"/>
            </a:pPr>
            <a:r>
              <a:rPr lang="en-US" sz="2000" b="1" dirty="0">
                <a:solidFill>
                  <a:srgbClr val="FF99CC"/>
                </a:solidFill>
              </a:rPr>
              <a:t>Phone number </a:t>
            </a:r>
          </a:p>
        </p:txBody>
      </p:sp>
    </p:spTree>
    <p:extLst>
      <p:ext uri="{BB962C8B-B14F-4D97-AF65-F5344CB8AC3E}">
        <p14:creationId xmlns:p14="http://schemas.microsoft.com/office/powerpoint/2010/main" val="152459955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4">
            <a:extLst>
              <a:ext uri="{FF2B5EF4-FFF2-40B4-BE49-F238E27FC236}">
                <a16:creationId xmlns:a16="http://schemas.microsoft.com/office/drawing/2014/main" id="{B206C941-F173-41CE-9DA7-97BB3C2915B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153400" y="6356349"/>
            <a:ext cx="2743200" cy="365125"/>
          </a:xfrm>
        </p:spPr>
        <p:txBody>
          <a:bodyPr/>
          <a:lstStyle/>
          <a:p>
            <a:fld id="{F568F34A-25B0-43FE-8FE4-3E9A9210E344}" type="datetime1">
              <a:rPr lang="en-US" smtClean="0"/>
              <a:t>7/31/2024</a:t>
            </a:fld>
            <a:endParaRPr lang="en-US" dirty="0"/>
          </a:p>
        </p:txBody>
      </p:sp>
      <p:sp>
        <p:nvSpPr>
          <p:cNvPr id="3" name="Footer Placeholder 5">
            <a:extLst>
              <a:ext uri="{FF2B5EF4-FFF2-40B4-BE49-F238E27FC236}">
                <a16:creationId xmlns:a16="http://schemas.microsoft.com/office/drawing/2014/main" id="{867771A0-06D3-4C8A-B06C-8FFD170778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NCHFA: ESFRLP Implementation Workshop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8CDDB23-D787-4F7E-97D1-13C7D3FDD7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24D6B1-29E1-4F1D-B698-5BDEB6FF5812}" type="slidenum">
              <a:rPr lang="en-US" smtClean="0"/>
              <a:t>9</a:t>
            </a:fld>
            <a:endParaRPr lang="en-US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F376374F-7061-420D-94EB-9333D3F2F420}"/>
              </a:ext>
            </a:extLst>
          </p:cNvPr>
          <p:cNvSpPr txBox="1">
            <a:spLocks/>
          </p:cNvSpPr>
          <p:nvPr/>
        </p:nvSpPr>
        <p:spPr>
          <a:xfrm>
            <a:off x="-1" y="-3809"/>
            <a:ext cx="12192001" cy="63011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951" b="1" dirty="0">
                <a:solidFill>
                  <a:srgbClr val="002060"/>
                </a:solidFill>
              </a:rPr>
              <a:t>Topic 5: </a:t>
            </a:r>
            <a:r>
              <a:rPr lang="en-US" sz="3100" b="1" dirty="0">
                <a:solidFill>
                  <a:srgbClr val="660033"/>
                </a:solidFill>
              </a:rPr>
              <a:t>Identifying Lead Based Paint (LBP) professionals</a:t>
            </a:r>
            <a:endParaRPr lang="en-US" sz="4951" dirty="0">
              <a:solidFill>
                <a:srgbClr val="660033"/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6878C67-F4C4-4838-A6F2-665A5D65A527}"/>
              </a:ext>
            </a:extLst>
          </p:cNvPr>
          <p:cNvSpPr/>
          <p:nvPr/>
        </p:nvSpPr>
        <p:spPr>
          <a:xfrm>
            <a:off x="237551" y="626301"/>
            <a:ext cx="7974620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cap="none" spc="0" dirty="0">
                <a:ln w="0"/>
                <a:solidFill>
                  <a:srgbClr val="660033"/>
                </a:solidFill>
              </a:rPr>
              <a:t>How to determine the </a:t>
            </a:r>
            <a:r>
              <a:rPr lang="en-US" sz="2800" dirty="0">
                <a:ln w="0"/>
                <a:solidFill>
                  <a:srgbClr val="660033"/>
                </a:solidFill>
              </a:rPr>
              <a:t>professional you need for ESFR</a:t>
            </a:r>
            <a:endParaRPr lang="en-US" sz="2800" cap="none" spc="0" dirty="0">
              <a:ln w="0"/>
              <a:solidFill>
                <a:srgbClr val="660033"/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93B042F-5AE6-4720-9D74-39E41B1A5D27}"/>
              </a:ext>
            </a:extLst>
          </p:cNvPr>
          <p:cNvSpPr/>
          <p:nvPr/>
        </p:nvSpPr>
        <p:spPr>
          <a:xfrm>
            <a:off x="381387" y="1137771"/>
            <a:ext cx="10314011" cy="4001095"/>
          </a:xfrm>
          <a:prstGeom prst="rect">
            <a:avLst/>
          </a:prstGeom>
          <a:solidFill>
            <a:srgbClr val="002060"/>
          </a:solidFill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ESFR projects have two governing Authorities when considering lead:</a:t>
            </a:r>
            <a:endParaRPr lang="en-US" sz="1400" b="1" dirty="0">
              <a:solidFill>
                <a:schemeClr val="bg1"/>
              </a:solidFill>
            </a:endParaRPr>
          </a:p>
          <a:p>
            <a:pPr marL="971550" lvl="1" indent="-514350">
              <a:buAutoNum type="arabicPeriod"/>
            </a:pPr>
            <a:r>
              <a:rPr lang="en-US" sz="2000" b="1" dirty="0">
                <a:solidFill>
                  <a:schemeClr val="bg1"/>
                </a:solidFill>
              </a:rPr>
              <a:t>EPA</a:t>
            </a:r>
          </a:p>
          <a:p>
            <a:pPr marL="971550" lvl="1" indent="-514350">
              <a:buAutoNum type="arabicPeriod"/>
            </a:pPr>
            <a:r>
              <a:rPr lang="en-US" sz="2000" b="1" dirty="0">
                <a:solidFill>
                  <a:schemeClr val="bg1"/>
                </a:solidFill>
              </a:rPr>
              <a:t>HUD</a:t>
            </a:r>
          </a:p>
          <a:p>
            <a:pPr marL="971550" lvl="1" indent="-514350">
              <a:buAutoNum type="arabicPeriod"/>
            </a:pPr>
            <a:endParaRPr lang="en-US" sz="1400" b="1" dirty="0">
              <a:solidFill>
                <a:schemeClr val="bg1"/>
              </a:solidFill>
            </a:endParaRPr>
          </a:p>
          <a:p>
            <a:r>
              <a:rPr lang="en-US" sz="2400" b="1" dirty="0">
                <a:solidFill>
                  <a:schemeClr val="bg1"/>
                </a:solidFill>
              </a:rPr>
              <a:t>EPA has designated the Department of Health and Human Services (DHHS) as the party responsible for administering EPA LBP regulations in NC. Therefore:</a:t>
            </a:r>
          </a:p>
          <a:p>
            <a:pPr marL="971550" lvl="1" indent="-514350">
              <a:buAutoNum type="arabicPeriod"/>
            </a:pPr>
            <a:r>
              <a:rPr lang="en-US" sz="2000" dirty="0">
                <a:solidFill>
                  <a:schemeClr val="bg1"/>
                </a:solidFill>
              </a:rPr>
              <a:t>The Health Hazards Control Unit (HHCU) of DHHS administers LBP in NC, </a:t>
            </a:r>
            <a:r>
              <a:rPr lang="en-US" sz="2000" u="sng" dirty="0">
                <a:solidFill>
                  <a:schemeClr val="bg1"/>
                </a:solidFill>
              </a:rPr>
              <a:t>not the EPA</a:t>
            </a:r>
          </a:p>
          <a:p>
            <a:pPr marL="971550" lvl="1" indent="-514350">
              <a:buAutoNum type="arabicPeriod"/>
            </a:pPr>
            <a:r>
              <a:rPr lang="en-US" sz="2000" dirty="0">
                <a:solidFill>
                  <a:schemeClr val="bg1"/>
                </a:solidFill>
              </a:rPr>
              <a:t>Credentials are issued by DHHS-HHCU to the following:</a:t>
            </a:r>
          </a:p>
          <a:p>
            <a:pPr marL="1428750" lvl="2" indent="-514350">
              <a:buAutoNum type="arabicPeriod"/>
            </a:pPr>
            <a:r>
              <a:rPr lang="en-US" sz="2000" dirty="0">
                <a:solidFill>
                  <a:schemeClr val="bg1"/>
                </a:solidFill>
              </a:rPr>
              <a:t>Renovation: Certified RRP Firms and Certified RRP Renovators</a:t>
            </a:r>
          </a:p>
          <a:p>
            <a:pPr marL="1885950" lvl="3" indent="-514350">
              <a:buAutoNum type="arabicPeriod"/>
            </a:pPr>
            <a:r>
              <a:rPr lang="en-US" sz="2000" dirty="0">
                <a:solidFill>
                  <a:schemeClr val="bg1"/>
                </a:solidFill>
              </a:rPr>
              <a:t>RRP= Renovation and Repair Program</a:t>
            </a:r>
          </a:p>
          <a:p>
            <a:pPr marL="1428750" lvl="2" indent="-514350">
              <a:buAutoNum type="arabicPeriod"/>
            </a:pPr>
            <a:r>
              <a:rPr lang="en-US" sz="2000" dirty="0">
                <a:solidFill>
                  <a:schemeClr val="bg1"/>
                </a:solidFill>
              </a:rPr>
              <a:t>Abatement: Lead Abatement Firms and Lead Abatement Certified Individuals</a:t>
            </a:r>
          </a:p>
          <a:p>
            <a:pPr marL="1428750" lvl="2" indent="-514350">
              <a:buAutoNum type="arabicPeriod"/>
            </a:pPr>
            <a:r>
              <a:rPr lang="en-US" sz="2000" dirty="0">
                <a:solidFill>
                  <a:schemeClr val="bg1"/>
                </a:solidFill>
              </a:rPr>
              <a:t>Both Abatement and Renovation: must carry both sets of credentials</a:t>
            </a:r>
          </a:p>
        </p:txBody>
      </p:sp>
    </p:spTree>
    <p:extLst>
      <p:ext uri="{BB962C8B-B14F-4D97-AF65-F5344CB8AC3E}">
        <p14:creationId xmlns:p14="http://schemas.microsoft.com/office/powerpoint/2010/main" val="2563134246"/>
      </p:ext>
    </p:extLst>
  </p:cSld>
  <p:clrMapOvr>
    <a:masterClrMapping/>
  </p:clrMapOvr>
</p:sld>
</file>

<file path=ppt/theme/theme1.xml><?xml version="1.0" encoding="utf-8"?>
<a:theme xmlns:a="http://schemas.openxmlformats.org/drawingml/2006/main" name="2023 Updated PowerPoint Template - Whit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2023 Updated PowerPoint Template - White</Template>
  <TotalTime>10</TotalTime>
  <Words>1548</Words>
  <Application>Microsoft Office PowerPoint</Application>
  <PresentationFormat>Widescreen</PresentationFormat>
  <Paragraphs>199</Paragraphs>
  <Slides>19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4" baseType="lpstr">
      <vt:lpstr>Arial</vt:lpstr>
      <vt:lpstr>Calibri</vt:lpstr>
      <vt:lpstr>Calibri Light</vt:lpstr>
      <vt:lpstr>Times New Roman</vt:lpstr>
      <vt:lpstr>2023 Updated PowerPoint Template - White</vt:lpstr>
      <vt:lpstr>Recent  Technical Assist  Topics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Recent  Technical Assist  Topics</dc:title>
  <dc:creator>Donna Coleman</dc:creator>
  <cp:lastModifiedBy>Valerie Sciacca</cp:lastModifiedBy>
  <cp:revision>2</cp:revision>
  <dcterms:created xsi:type="dcterms:W3CDTF">2024-06-06T19:37:47Z</dcterms:created>
  <dcterms:modified xsi:type="dcterms:W3CDTF">2024-07-31T16:15:40Z</dcterms:modified>
</cp:coreProperties>
</file>